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35"/>
  </p:notesMasterIdLst>
  <p:sldIdLst>
    <p:sldId id="258" r:id="rId2"/>
    <p:sldId id="29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6" r:id="rId12"/>
    <p:sldId id="297" r:id="rId13"/>
    <p:sldId id="272" r:id="rId14"/>
    <p:sldId id="275" r:id="rId15"/>
    <p:sldId id="276" r:id="rId16"/>
    <p:sldId id="304" r:id="rId17"/>
    <p:sldId id="302" r:id="rId18"/>
    <p:sldId id="305" r:id="rId19"/>
    <p:sldId id="278" r:id="rId20"/>
    <p:sldId id="300" r:id="rId21"/>
    <p:sldId id="298" r:id="rId22"/>
    <p:sldId id="281" r:id="rId23"/>
    <p:sldId id="307" r:id="rId24"/>
    <p:sldId id="309" r:id="rId25"/>
    <p:sldId id="284" r:id="rId26"/>
    <p:sldId id="285" r:id="rId27"/>
    <p:sldId id="286" r:id="rId28"/>
    <p:sldId id="287" r:id="rId29"/>
    <p:sldId id="288" r:id="rId30"/>
    <p:sldId id="290" r:id="rId31"/>
    <p:sldId id="308" r:id="rId32"/>
    <p:sldId id="29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bert%20Park\My%20Documents\informality\IZA%20presentation\national%20employment%20by%20ownershi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lineChart>
        <c:grouping val="standard"/>
        <c:ser>
          <c:idx val="0"/>
          <c:order val="0"/>
          <c:tx>
            <c:strRef>
              <c:f>Sheet1!$B$11</c:f>
              <c:strCache>
                <c:ptCount val="1"/>
                <c:pt idx="0">
                  <c:v>Public</c:v>
                </c:pt>
              </c:strCache>
            </c:strRef>
          </c:tx>
          <c:cat>
            <c:numRef>
              <c:f>Sheet1!$A$12:$A$34</c:f>
              <c:numCache>
                <c:formatCode>General</c:formatCode>
                <c:ptCount val="23"/>
                <c:pt idx="0">
                  <c:v>1978</c:v>
                </c:pt>
                <c:pt idx="1">
                  <c:v>1980</c:v>
                </c:pt>
                <c:pt idx="2">
                  <c:v>1985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</c:numCache>
            </c:numRef>
          </c:cat>
          <c:val>
            <c:numRef>
              <c:f>Sheet1!$B$12:$B$34</c:f>
              <c:numCache>
                <c:formatCode>0.0</c:formatCode>
                <c:ptCount val="23"/>
                <c:pt idx="0">
                  <c:v>99.842337607735857</c:v>
                </c:pt>
                <c:pt idx="1">
                  <c:v>99.230403800475074</c:v>
                </c:pt>
                <c:pt idx="2">
                  <c:v>96.143035602748284</c:v>
                </c:pt>
                <c:pt idx="3">
                  <c:v>94.579569145239773</c:v>
                </c:pt>
                <c:pt idx="4">
                  <c:v>81.538642098468358</c:v>
                </c:pt>
                <c:pt idx="5">
                  <c:v>81.832235900372197</c:v>
                </c:pt>
                <c:pt idx="6">
                  <c:v>81.238452494261239</c:v>
                </c:pt>
                <c:pt idx="7">
                  <c:v>78.375862446610299</c:v>
                </c:pt>
                <c:pt idx="8">
                  <c:v>77.730123840669066</c:v>
                </c:pt>
                <c:pt idx="9">
                  <c:v>75.672268907562824</c:v>
                </c:pt>
                <c:pt idx="10">
                  <c:v>71.579158719003985</c:v>
                </c:pt>
                <c:pt idx="11">
                  <c:v>67.017949088109461</c:v>
                </c:pt>
                <c:pt idx="12">
                  <c:v>50.985381199111771</c:v>
                </c:pt>
                <c:pt idx="13">
                  <c:v>45.885686239514484</c:v>
                </c:pt>
                <c:pt idx="14">
                  <c:v>41.472113083668098</c:v>
                </c:pt>
                <c:pt idx="15">
                  <c:v>37.30534670008354</c:v>
                </c:pt>
                <c:pt idx="16">
                  <c:v>33.433817594834544</c:v>
                </c:pt>
                <c:pt idx="17">
                  <c:v>30.716876633254035</c:v>
                </c:pt>
                <c:pt idx="18">
                  <c:v>28.732002568363754</c:v>
                </c:pt>
                <c:pt idx="19">
                  <c:v>26.702279462880981</c:v>
                </c:pt>
                <c:pt idx="20">
                  <c:v>25.411515365595193</c:v>
                </c:pt>
                <c:pt idx="21">
                  <c:v>24.333901192504296</c:v>
                </c:pt>
                <c:pt idx="22">
                  <c:v>23.531943065210225</c:v>
                </c:pt>
              </c:numCache>
            </c:numRef>
          </c:val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Non-public</c:v>
                </c:pt>
              </c:strCache>
            </c:strRef>
          </c:tx>
          <c:cat>
            <c:numRef>
              <c:f>Sheet1!$A$12:$A$34</c:f>
              <c:numCache>
                <c:formatCode>General</c:formatCode>
                <c:ptCount val="23"/>
                <c:pt idx="0">
                  <c:v>1978</c:v>
                </c:pt>
                <c:pt idx="1">
                  <c:v>1980</c:v>
                </c:pt>
                <c:pt idx="2">
                  <c:v>1985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</c:numCache>
            </c:numRef>
          </c:cat>
          <c:val>
            <c:numRef>
              <c:f>Sheet1!$C$12:$C$34</c:f>
              <c:numCache>
                <c:formatCode>0.0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0.34353529044347281</c:v>
                </c:pt>
                <c:pt idx="3">
                  <c:v>0.89645587213342781</c:v>
                </c:pt>
                <c:pt idx="4">
                  <c:v>1.2851358488351619</c:v>
                </c:pt>
                <c:pt idx="5">
                  <c:v>1.6146578872029775</c:v>
                </c:pt>
                <c:pt idx="6">
                  <c:v>2.0995464979564407</c:v>
                </c:pt>
                <c:pt idx="7">
                  <c:v>3.8549994524148508</c:v>
                </c:pt>
                <c:pt idx="8">
                  <c:v>5.800675494558523</c:v>
                </c:pt>
                <c:pt idx="9">
                  <c:v>7.1848739495798295</c:v>
                </c:pt>
                <c:pt idx="10">
                  <c:v>7.8907740186728237</c:v>
                </c:pt>
                <c:pt idx="11">
                  <c:v>8.8638660314710567</c:v>
                </c:pt>
                <c:pt idx="12">
                  <c:v>12.203923019985197</c:v>
                </c:pt>
                <c:pt idx="13">
                  <c:v>12.838331697305016</c:v>
                </c:pt>
                <c:pt idx="14">
                  <c:v>14.045780311865579</c:v>
                </c:pt>
                <c:pt idx="15">
                  <c:v>15.535784043441959</c:v>
                </c:pt>
                <c:pt idx="16">
                  <c:v>18.496252623083127</c:v>
                </c:pt>
                <c:pt idx="17">
                  <c:v>21.366926167167186</c:v>
                </c:pt>
                <c:pt idx="18">
                  <c:v>23.885515183562472</c:v>
                </c:pt>
                <c:pt idx="19">
                  <c:v>27.020599319454099</c:v>
                </c:pt>
                <c:pt idx="20">
                  <c:v>29.123984457788804</c:v>
                </c:pt>
                <c:pt idx="21">
                  <c:v>31.482112436115777</c:v>
                </c:pt>
                <c:pt idx="22">
                  <c:v>33.058589870903674</c:v>
                </c:pt>
              </c:numCache>
            </c:numRef>
          </c:val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Self-employed</c:v>
                </c:pt>
              </c:strCache>
            </c:strRef>
          </c:tx>
          <c:cat>
            <c:numRef>
              <c:f>Sheet1!$A$12:$A$34</c:f>
              <c:numCache>
                <c:formatCode>General</c:formatCode>
                <c:ptCount val="23"/>
                <c:pt idx="0">
                  <c:v>1978</c:v>
                </c:pt>
                <c:pt idx="1">
                  <c:v>1980</c:v>
                </c:pt>
                <c:pt idx="2">
                  <c:v>1985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</c:numCache>
            </c:numRef>
          </c:cat>
          <c:val>
            <c:numRef>
              <c:f>Sheet1!$D$12:$D$34</c:f>
              <c:numCache>
                <c:formatCode>0.0</c:formatCode>
                <c:ptCount val="23"/>
                <c:pt idx="0">
                  <c:v>0.15766239226403217</c:v>
                </c:pt>
                <c:pt idx="1">
                  <c:v>0.76959619952494052</c:v>
                </c:pt>
                <c:pt idx="2">
                  <c:v>3.5134291068082413</c:v>
                </c:pt>
                <c:pt idx="3">
                  <c:v>4.5031271716469767</c:v>
                </c:pt>
                <c:pt idx="4">
                  <c:v>3.6030749369168475</c:v>
                </c:pt>
                <c:pt idx="5">
                  <c:v>3.9622101345548173</c:v>
                </c:pt>
                <c:pt idx="6">
                  <c:v>4.1431050893007075</c:v>
                </c:pt>
                <c:pt idx="7">
                  <c:v>5.0925418902639361</c:v>
                </c:pt>
                <c:pt idx="8">
                  <c:v>6.5673082077949854</c:v>
                </c:pt>
                <c:pt idx="9">
                  <c:v>8.1932773109243691</c:v>
                </c:pt>
                <c:pt idx="10">
                  <c:v>8.5784559783154304</c:v>
                </c:pt>
                <c:pt idx="11">
                  <c:v>9.2343968047735725</c:v>
                </c:pt>
                <c:pt idx="12">
                  <c:v>10.450592153960052</c:v>
                </c:pt>
                <c:pt idx="13">
                  <c:v>10.772087274674304</c:v>
                </c:pt>
                <c:pt idx="14">
                  <c:v>9.2269582307459714</c:v>
                </c:pt>
                <c:pt idx="15">
                  <c:v>8.9024444444444626</c:v>
                </c:pt>
                <c:pt idx="16">
                  <c:v>9.1558220338983212</c:v>
                </c:pt>
                <c:pt idx="17">
                  <c:v>9.2709255431179081</c:v>
                </c:pt>
                <c:pt idx="18">
                  <c:v>9.522679407765521</c:v>
                </c:pt>
                <c:pt idx="19">
                  <c:v>10.164282316783154</c:v>
                </c:pt>
                <c:pt idx="20">
                  <c:v>10.639350052984812</c:v>
                </c:pt>
                <c:pt idx="21">
                  <c:v>11.277683134582624</c:v>
                </c:pt>
                <c:pt idx="22">
                  <c:v>11.946375372393248</c:v>
                </c:pt>
              </c:numCache>
            </c:numRef>
          </c:val>
        </c:ser>
        <c:ser>
          <c:idx val="3"/>
          <c:order val="3"/>
          <c:tx>
            <c:strRef>
              <c:f>Sheet1!$E$11</c:f>
              <c:strCache>
                <c:ptCount val="1"/>
                <c:pt idx="0">
                  <c:v>Unregistered</c:v>
                </c:pt>
              </c:strCache>
            </c:strRef>
          </c:tx>
          <c:cat>
            <c:numRef>
              <c:f>Sheet1!$A$12:$A$34</c:f>
              <c:numCache>
                <c:formatCode>General</c:formatCode>
                <c:ptCount val="23"/>
                <c:pt idx="0">
                  <c:v>1978</c:v>
                </c:pt>
                <c:pt idx="1">
                  <c:v>1980</c:v>
                </c:pt>
                <c:pt idx="2">
                  <c:v>1985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</c:numCache>
            </c:numRef>
          </c:cat>
          <c:val>
            <c:numRef>
              <c:f>Sheet1!$E$12:$E$34</c:f>
              <c:numCache>
                <c:formatCode>0.0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2.0847810979847191E-2</c:v>
                </c:pt>
                <c:pt idx="4">
                  <c:v>13.573147115779594</c:v>
                </c:pt>
                <c:pt idx="5">
                  <c:v>12.590896077870026</c:v>
                </c:pt>
                <c:pt idx="6">
                  <c:v>12.51889591848162</c:v>
                </c:pt>
                <c:pt idx="7">
                  <c:v>12.676596210710782</c:v>
                </c:pt>
                <c:pt idx="8">
                  <c:v>9.9018924569774303</c:v>
                </c:pt>
                <c:pt idx="9">
                  <c:v>8.9495798319327733</c:v>
                </c:pt>
                <c:pt idx="10">
                  <c:v>11.951611284007644</c:v>
                </c:pt>
                <c:pt idx="11">
                  <c:v>14.883788075646041</c:v>
                </c:pt>
                <c:pt idx="12">
                  <c:v>26.360103626942987</c:v>
                </c:pt>
                <c:pt idx="13">
                  <c:v>30.503894788506191</c:v>
                </c:pt>
                <c:pt idx="14">
                  <c:v>35.255148373720367</c:v>
                </c:pt>
                <c:pt idx="15">
                  <c:v>38.256424812030076</c:v>
                </c:pt>
                <c:pt idx="16">
                  <c:v>38.91410774818403</c:v>
                </c:pt>
                <c:pt idx="17">
                  <c:v>38.645271656460849</c:v>
                </c:pt>
                <c:pt idx="18">
                  <c:v>37.85980284030822</c:v>
                </c:pt>
                <c:pt idx="19">
                  <c:v>36.112838900881876</c:v>
                </c:pt>
                <c:pt idx="20">
                  <c:v>34.825150123631232</c:v>
                </c:pt>
                <c:pt idx="21">
                  <c:v>32.906303236797278</c:v>
                </c:pt>
                <c:pt idx="22">
                  <c:v>31.463091691492878</c:v>
                </c:pt>
              </c:numCache>
            </c:numRef>
          </c:val>
        </c:ser>
        <c:marker val="1"/>
        <c:axId val="66045440"/>
        <c:axId val="66046976"/>
      </c:lineChart>
      <c:catAx>
        <c:axId val="66045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00" baseline="0"/>
            </a:pPr>
            <a:endParaRPr lang="en-US"/>
          </a:p>
        </c:txPr>
        <c:crossAx val="66046976"/>
        <c:crosses val="autoZero"/>
        <c:auto val="1"/>
        <c:lblAlgn val="ctr"/>
        <c:lblOffset val="100"/>
      </c:catAx>
      <c:valAx>
        <c:axId val="66046976"/>
        <c:scaling>
          <c:orientation val="minMax"/>
          <c:max val="100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300" baseline="0"/>
            </a:pPr>
            <a:endParaRPr lang="en-US"/>
          </a:p>
        </c:txPr>
        <c:crossAx val="660454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300" baseline="0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C4672-90C1-4814-B0AE-7038E4FC897C}" type="datetimeFigureOut">
              <a:rPr lang="en-GB" smtClean="0"/>
              <a:pPr/>
              <a:t>12/07/2010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7952C-6C4F-416D-A44B-B83B3016D77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52479C-A0DB-4BF7-A09A-5A3C425A37B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81A3-C485-4CDC-A950-DCA82C71D141}" type="datetimeFigureOut">
              <a:rPr lang="en-US" smtClean="0"/>
              <a:pPr/>
              <a:t>7/12/2010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ED6F-AC7B-4216-9417-E0B2ADE4BC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81A3-C485-4CDC-A950-DCA82C71D141}" type="datetimeFigureOut">
              <a:rPr lang="en-US" smtClean="0"/>
              <a:pPr/>
              <a:t>7/12/2010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ED6F-AC7B-4216-9417-E0B2ADE4BC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81A3-C485-4CDC-A950-DCA82C71D141}" type="datetimeFigureOut">
              <a:rPr lang="en-US" smtClean="0"/>
              <a:pPr/>
              <a:t>7/12/2010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ED6F-AC7B-4216-9417-E0B2ADE4BC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81A3-C485-4CDC-A950-DCA82C71D141}" type="datetimeFigureOut">
              <a:rPr lang="en-US" smtClean="0"/>
              <a:pPr/>
              <a:t>7/12/2010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ED6F-AC7B-4216-9417-E0B2ADE4BC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81A3-C485-4CDC-A950-DCA82C71D141}" type="datetimeFigureOut">
              <a:rPr lang="en-US" smtClean="0"/>
              <a:pPr/>
              <a:t>7/12/2010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ED6F-AC7B-4216-9417-E0B2ADE4BC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81A3-C485-4CDC-A950-DCA82C71D141}" type="datetimeFigureOut">
              <a:rPr lang="en-US" smtClean="0"/>
              <a:pPr/>
              <a:t>7/12/2010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ED6F-AC7B-4216-9417-E0B2ADE4BC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81A3-C485-4CDC-A950-DCA82C71D141}" type="datetimeFigureOut">
              <a:rPr lang="en-US" smtClean="0"/>
              <a:pPr/>
              <a:t>7/12/2010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ED6F-AC7B-4216-9417-E0B2ADE4BC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81A3-C485-4CDC-A950-DCA82C71D141}" type="datetimeFigureOut">
              <a:rPr lang="en-US" smtClean="0"/>
              <a:pPr/>
              <a:t>7/12/2010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ED6F-AC7B-4216-9417-E0B2ADE4BC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81A3-C485-4CDC-A950-DCA82C71D141}" type="datetimeFigureOut">
              <a:rPr lang="en-US" smtClean="0"/>
              <a:pPr/>
              <a:t>7/12/2010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ED6F-AC7B-4216-9417-E0B2ADE4BC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81A3-C485-4CDC-A950-DCA82C71D141}" type="datetimeFigureOut">
              <a:rPr lang="en-US" smtClean="0"/>
              <a:pPr/>
              <a:t>7/12/2010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ED6F-AC7B-4216-9417-E0B2ADE4BC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CF81A3-C485-4CDC-A950-DCA82C71D141}" type="datetimeFigureOut">
              <a:rPr lang="en-US" smtClean="0"/>
              <a:pPr/>
              <a:t>7/12/2010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39ED6F-AC7B-4216-9417-E0B2ADE4BC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CF81A3-C485-4CDC-A950-DCA82C71D141}" type="datetimeFigureOut">
              <a:rPr lang="en-US" smtClean="0"/>
              <a:pPr/>
              <a:t>7/12/2010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39ED6F-AC7B-4216-9417-E0B2ADE4BC2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071810"/>
            <a:ext cx="8334404" cy="89059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Shock and Recovery  in China’s Labour Market :</a:t>
            </a:r>
            <a:br>
              <a:rPr lang="en-GB" sz="2800" dirty="0" smtClean="0"/>
            </a:br>
            <a:r>
              <a:rPr lang="en-GB" sz="2800" dirty="0" smtClean="0"/>
              <a:t>Flexibility in the Face of a Global Financial Crisis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dirty="0" smtClean="0"/>
              <a:t>CEA Conference on Global Economic Recovery: the Role of China and Other Emerging Economies, University of Oxford, July 12-13, 2010</a:t>
            </a:r>
            <a:br>
              <a:rPr lang="en-GB" sz="2000" dirty="0" smtClean="0"/>
            </a:b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148638" cy="1499616"/>
          </a:xfrm>
        </p:spPr>
        <p:txBody>
          <a:bodyPr>
            <a:normAutofit/>
          </a:bodyPr>
          <a:lstStyle/>
          <a:p>
            <a:r>
              <a:rPr lang="en-GB" dirty="0" smtClean="0"/>
              <a:t>Albert Park, University of Oxford, CEPR, and IZA</a:t>
            </a:r>
          </a:p>
          <a:p>
            <a:r>
              <a:rPr lang="en-GB" dirty="0" smtClean="0"/>
              <a:t>Fang Cai and Yang Du, Chinese Academy of Social Sciences</a:t>
            </a:r>
          </a:p>
          <a:p>
            <a:r>
              <a:rPr lang="en-GB" dirty="0" smtClean="0"/>
              <a:t>John Giles, World Bank and IZA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China’s $560 billion stimulus package</a:t>
            </a:r>
            <a:endParaRPr lang="en-GB" sz="36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467376" cy="44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How did the crisis impact employment?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Job vacancy rates fell but bounced back quickly</a:t>
            </a:r>
          </a:p>
          <a:p>
            <a:r>
              <a:rPr lang="en-GB" dirty="0" smtClean="0"/>
              <a:t>Up to 20 million migrant workers lost jobs temporarily (MOA, NBS surveys)</a:t>
            </a:r>
          </a:p>
          <a:p>
            <a:r>
              <a:rPr lang="en-GB" dirty="0" smtClean="0"/>
              <a:t>2/3 of those losing jobs reemployed by summer 2009 (Rozelle et al., 2009</a:t>
            </a:r>
            <a:r>
              <a:rPr lang="en-GB" dirty="0" smtClean="0"/>
              <a:t>)</a:t>
            </a:r>
          </a:p>
          <a:p>
            <a:r>
              <a:rPr lang="en-GB" dirty="0" smtClean="0"/>
              <a:t>Migrant employment in cities increased by 2.9% from 2008 to 2009 (to 145 million) (NBS) </a:t>
            </a:r>
            <a:endParaRPr lang="en-GB" dirty="0" smtClean="0"/>
          </a:p>
          <a:p>
            <a:r>
              <a:rPr lang="en-GB" dirty="0" smtClean="0"/>
              <a:t>By 2010, very low urban unemployment rates but lower </a:t>
            </a:r>
            <a:r>
              <a:rPr lang="en-GB" dirty="0" err="1" smtClean="0"/>
              <a:t>labor</a:t>
            </a:r>
            <a:r>
              <a:rPr lang="en-GB" dirty="0" smtClean="0"/>
              <a:t> force </a:t>
            </a:r>
            <a:r>
              <a:rPr lang="en-GB" dirty="0" smtClean="0"/>
              <a:t>participation (CULS)</a:t>
            </a:r>
            <a:endParaRPr lang="en-GB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Job vacancies declined during crisis but bounced back quickly</a:t>
            </a:r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/>
          <a:stretch>
            <a:fillRect/>
          </a:stretch>
        </p:blipFill>
        <p:spPr bwMode="auto">
          <a:xfrm>
            <a:off x="762000" y="1600200"/>
            <a:ext cx="7530625" cy="45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China National Firm Survey, November 2009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Surveyed firms in 8 provinces: 4 coastal provinces (Shandong, Jiangsu, Zhejiang, and Guangdong), one northeast province (Jilin), one central province (Hubei), one northwest province (Shaanxi), and one southwest province (Sichuan).</a:t>
            </a:r>
          </a:p>
          <a:p>
            <a:r>
              <a:rPr lang="en-GB" dirty="0" smtClean="0"/>
              <a:t>Representative sample of &gt;2000 manufacturing firms in 25 municipalities</a:t>
            </a:r>
          </a:p>
          <a:p>
            <a:r>
              <a:rPr lang="en-GB" dirty="0" smtClean="0"/>
              <a:t>Sampling frame: all firms who ever had credit relationship with any financial institution</a:t>
            </a:r>
          </a:p>
          <a:p>
            <a:r>
              <a:rPr lang="en-GB" dirty="0" smtClean="0"/>
              <a:t>Key collaborator: People’s Bank of China Research Department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Changes in employment, China firm survey 2009</a:t>
            </a:r>
            <a:br>
              <a:rPr lang="en-GB" sz="2800" dirty="0" smtClean="0"/>
            </a:br>
            <a:r>
              <a:rPr lang="en-GB" sz="2800" dirty="0" smtClean="0"/>
              <a:t>(% change from 6 months earlier)</a:t>
            </a:r>
            <a:endParaRPr lang="en-GB" sz="2800" dirty="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363465" y="1524000"/>
          <a:ext cx="5974514" cy="4114800"/>
        </p:xfrm>
        <a:graphic>
          <a:graphicData uri="http://schemas.openxmlformats.org/presentationml/2006/ole">
            <p:oleObj spid="_x0000_s2050" name="Worksheet" r:id="rId3" imgW="3886200" imgH="2676525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5715000"/>
            <a:ext cx="723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Crisis hit exporters, foreign-invested firms, and larger firms the hardest.</a:t>
            </a:r>
            <a:endParaRPr lang="en-GB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Changes in employment of migrants versus local residents, China firm survey 2009</a:t>
            </a:r>
            <a:br>
              <a:rPr lang="en-GB" sz="2800" dirty="0" smtClean="0"/>
            </a:br>
            <a:r>
              <a:rPr lang="en-GB" sz="2800" dirty="0" smtClean="0"/>
              <a:t>(% change from 6 months earlier)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4572000"/>
            <a:ext cx="7308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All workers affected by the crisis, but migrants more adversely affected</a:t>
            </a:r>
          </a:p>
          <a:p>
            <a:r>
              <a:rPr lang="en-GB" b="1" dirty="0" smtClean="0"/>
              <a:t>than local workers, especially in exporting firms.</a:t>
            </a:r>
            <a:endParaRPr lang="en-GB" b="1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219200" y="1752600"/>
          <a:ext cx="6450520" cy="2438400"/>
        </p:xfrm>
        <a:graphic>
          <a:graphicData uri="http://schemas.openxmlformats.org/presentationml/2006/ole">
            <p:oleObj spid="_x0000_s3074" name="Worksheet" r:id="rId3" imgW="3552825" imgH="1343025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best describes your current employment situation? (China firm survey 2009)</a:t>
            </a:r>
            <a:endParaRPr lang="en-GB" sz="2400" dirty="0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1066800" y="1752600"/>
          <a:ext cx="6898531" cy="2819400"/>
        </p:xfrm>
        <a:graphic>
          <a:graphicData uri="http://schemas.openxmlformats.org/presentationml/2006/ole">
            <p:oleObj spid="_x0000_s19458" name="Worksheet" r:id="rId3" imgW="3286125" imgH="1343025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5029200"/>
            <a:ext cx="782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Still very high </a:t>
            </a:r>
            <a:r>
              <a:rPr lang="en-GB" b="1" dirty="0" err="1" smtClean="0"/>
              <a:t>labor</a:t>
            </a:r>
            <a:r>
              <a:rPr lang="en-GB" b="1" dirty="0" smtClean="0"/>
              <a:t> demand, despite regulations and recent negative shocks.</a:t>
            </a:r>
          </a:p>
          <a:p>
            <a:r>
              <a:rPr lang="en-GB" b="1" dirty="0" smtClean="0"/>
              <a:t>State/collective sector still plagued by surplus </a:t>
            </a:r>
            <a:r>
              <a:rPr lang="en-GB" b="1" dirty="0" err="1" smtClean="0"/>
              <a:t>labor</a:t>
            </a:r>
            <a:r>
              <a:rPr lang="en-GB" b="1" dirty="0" smtClean="0"/>
              <a:t>.</a:t>
            </a:r>
            <a:endParaRPr lang="en-GB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China Urban </a:t>
            </a:r>
            <a:r>
              <a:rPr lang="en-GB" sz="3200" dirty="0" err="1" smtClean="0"/>
              <a:t>Labor</a:t>
            </a:r>
            <a:r>
              <a:rPr lang="en-GB" sz="3200" dirty="0" smtClean="0"/>
              <a:t> Survey, February 2010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each of 6 cities, survey 700 local resident households and 600 migrant households </a:t>
            </a:r>
          </a:p>
          <a:p>
            <a:r>
              <a:rPr lang="en-GB" dirty="0" smtClean="0"/>
              <a:t>In 5 completed cities, surveyed 13,000 adults, including 9000 local residents 5000 migrants</a:t>
            </a:r>
          </a:p>
          <a:p>
            <a:r>
              <a:rPr lang="en-GB" dirty="0" smtClean="0"/>
              <a:t>3-stage PPS sampling of urban sub-districts, </a:t>
            </a:r>
            <a:r>
              <a:rPr lang="en-GB" dirty="0" err="1" smtClean="0"/>
              <a:t>neighborhoods</a:t>
            </a:r>
            <a:r>
              <a:rPr lang="en-GB" dirty="0" smtClean="0"/>
              <a:t>, and households</a:t>
            </a:r>
          </a:p>
          <a:p>
            <a:r>
              <a:rPr lang="en-GB" dirty="0" smtClean="0"/>
              <a:t>Detailed enumeration of all dwellings in each </a:t>
            </a:r>
            <a:r>
              <a:rPr lang="en-GB" dirty="0" err="1" smtClean="0"/>
              <a:t>neighborhood</a:t>
            </a:r>
            <a:endParaRPr lang="en-GB" dirty="0" smtClean="0"/>
          </a:p>
          <a:p>
            <a:r>
              <a:rPr lang="en-GB" dirty="0" smtClean="0"/>
              <a:t>Surveys directed by CASS, working closely with city Statistical Bureaus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Working hours and earnings before and after the crisis, (CULS, 2010)</a:t>
            </a:r>
            <a:endParaRPr lang="en-GB" dirty="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0" y="1981200"/>
          <a:ext cx="8855318" cy="3214709"/>
        </p:xfrm>
        <a:graphic>
          <a:graphicData uri="http://schemas.openxmlformats.org/presentationml/2006/ole">
            <p:oleObj spid="_x0000_s20482" name="Document" r:id="rId3" imgW="5434818" imgH="197337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Real Wages of Migrants Continued to Increase through the Crisis</a:t>
            </a:r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6377014" cy="373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181600"/>
            <a:ext cx="6502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NBS=National Bureau of Statistics</a:t>
            </a:r>
          </a:p>
          <a:p>
            <a:r>
              <a:rPr lang="en-GB" dirty="0" smtClean="0"/>
              <a:t>RCRE=Research </a:t>
            </a:r>
            <a:r>
              <a:rPr lang="en-GB" dirty="0" err="1" smtClean="0"/>
              <a:t>Center</a:t>
            </a:r>
            <a:r>
              <a:rPr lang="en-GB" dirty="0" smtClean="0"/>
              <a:t> for Rural Economy (Ministry of Agriculture)</a:t>
            </a:r>
          </a:p>
          <a:p>
            <a:r>
              <a:rPr lang="en-GB" dirty="0" smtClean="0"/>
              <a:t>PBC=People’s Bank of China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Document and interpret what happened to workers in China since the crisis</a:t>
            </a:r>
          </a:p>
          <a:p>
            <a:pPr lvl="1"/>
            <a:r>
              <a:rPr lang="en-GB" dirty="0" smtClean="0"/>
              <a:t>Official data</a:t>
            </a:r>
          </a:p>
          <a:p>
            <a:pPr lvl="1"/>
            <a:r>
              <a:rPr lang="en-GB" dirty="0" smtClean="0"/>
              <a:t>Firm surveys (PBC-CASS enterprise survey 2009)</a:t>
            </a:r>
          </a:p>
          <a:p>
            <a:pPr lvl="1"/>
            <a:r>
              <a:rPr lang="en-GB" dirty="0" smtClean="0"/>
              <a:t>Household surveys (China Urban </a:t>
            </a:r>
            <a:r>
              <a:rPr lang="en-GB" dirty="0" err="1" smtClean="0"/>
              <a:t>Labor</a:t>
            </a:r>
            <a:r>
              <a:rPr lang="en-GB" dirty="0" smtClean="0"/>
              <a:t> Survey 2010)</a:t>
            </a:r>
          </a:p>
          <a:p>
            <a:r>
              <a:rPr lang="en-GB" dirty="0" smtClean="0"/>
              <a:t>Discuss key employment challenges moving forward</a:t>
            </a:r>
          </a:p>
          <a:p>
            <a:pPr lvl="1"/>
            <a:r>
              <a:rPr lang="en-GB" dirty="0" err="1" smtClean="0"/>
              <a:t>Labor</a:t>
            </a:r>
            <a:r>
              <a:rPr lang="en-GB" dirty="0" smtClean="0"/>
              <a:t> market shortage?</a:t>
            </a:r>
          </a:p>
          <a:p>
            <a:pPr lvl="1"/>
            <a:r>
              <a:rPr lang="en-GB" dirty="0" smtClean="0"/>
              <a:t>Enforcement of </a:t>
            </a:r>
            <a:r>
              <a:rPr lang="en-GB" dirty="0" err="1" smtClean="0"/>
              <a:t>labor</a:t>
            </a:r>
            <a:r>
              <a:rPr lang="en-GB" dirty="0" smtClean="0"/>
              <a:t> regulations</a:t>
            </a:r>
          </a:p>
          <a:p>
            <a:pPr lvl="1"/>
            <a:r>
              <a:rPr lang="en-GB" dirty="0" err="1" smtClean="0"/>
              <a:t>Labor</a:t>
            </a:r>
            <a:r>
              <a:rPr lang="en-GB" dirty="0" smtClean="0"/>
              <a:t> market informality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Where did the jobs come from?</a:t>
            </a:r>
            <a:br>
              <a:rPr lang="en-GB" dirty="0" smtClean="0"/>
            </a:br>
            <a:r>
              <a:rPr lang="en-GB" sz="3100" dirty="0" smtClean="0"/>
              <a:t>Migrant employment by sector, 2008 and 2009</a:t>
            </a:r>
            <a:endParaRPr lang="en-GB" sz="3100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907704" y="1700808"/>
          <a:ext cx="5220960" cy="4032448"/>
        </p:xfrm>
        <a:graphic>
          <a:graphicData uri="http://schemas.openxmlformats.org/presentationml/2006/ole">
            <p:oleObj spid="_x0000_s16386" name="Worksheet" r:id="rId3" imgW="2343150" imgH="1809750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712" y="5805264"/>
            <a:ext cx="451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Units: %. Source: Sheng </a:t>
            </a:r>
            <a:r>
              <a:rPr lang="en-GB" dirty="0" err="1" smtClean="0"/>
              <a:t>Laiyun</a:t>
            </a:r>
            <a:r>
              <a:rPr lang="en-GB" dirty="0" smtClean="0"/>
              <a:t> of NBS (2009)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Reasons for Rising Wage Pressure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end of surplus </a:t>
            </a:r>
            <a:r>
              <a:rPr lang="en-GB" dirty="0" err="1" smtClean="0"/>
              <a:t>labor</a:t>
            </a:r>
            <a:r>
              <a:rPr lang="en-GB" dirty="0" smtClean="0"/>
              <a:t>?</a:t>
            </a:r>
          </a:p>
          <a:p>
            <a:r>
              <a:rPr lang="en-GB" dirty="0" smtClean="0"/>
              <a:t>Appeal of the New Socialist Countryside</a:t>
            </a:r>
          </a:p>
          <a:p>
            <a:r>
              <a:rPr lang="en-GB" dirty="0" smtClean="0"/>
              <a:t>Rising costs of living</a:t>
            </a:r>
          </a:p>
          <a:p>
            <a:endParaRPr lang="en-GB" dirty="0" smtClean="0"/>
          </a:p>
          <a:p>
            <a:r>
              <a:rPr lang="en-GB" dirty="0" smtClean="0"/>
              <a:t>Looking forward: </a:t>
            </a:r>
            <a:r>
              <a:rPr lang="en-GB" dirty="0" err="1" smtClean="0"/>
              <a:t>labor</a:t>
            </a:r>
            <a:r>
              <a:rPr lang="en-GB" dirty="0" smtClean="0"/>
              <a:t> demand and supply</a:t>
            </a:r>
          </a:p>
          <a:p>
            <a:endParaRPr lang="en-GB" dirty="0" smtClean="0"/>
          </a:p>
          <a:p>
            <a:r>
              <a:rPr lang="en-GB" dirty="0" smtClean="0"/>
              <a:t>Q: Could rising wages be good for China?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How strictly have </a:t>
            </a:r>
            <a:r>
              <a:rPr lang="en-GB" sz="2800" dirty="0" err="1" smtClean="0"/>
              <a:t>labor</a:t>
            </a:r>
            <a:r>
              <a:rPr lang="en-GB" sz="2800" dirty="0" smtClean="0"/>
              <a:t> regulations been enforced? (China firm survey 2009)</a:t>
            </a:r>
            <a:endParaRPr lang="en-GB" sz="2800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133600" y="1600200"/>
          <a:ext cx="4744398" cy="3449052"/>
        </p:xfrm>
        <a:graphic>
          <a:graphicData uri="http://schemas.openxmlformats.org/presentationml/2006/ole">
            <p:oleObj spid="_x0000_s6146" name="Worksheet" r:id="rId3" imgW="2895600" imgH="2105025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5257800"/>
            <a:ext cx="704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Firms report strict enforcement, with no  weakening during the crisis.</a:t>
            </a:r>
          </a:p>
          <a:p>
            <a:r>
              <a:rPr lang="en-GB" b="1" dirty="0" smtClean="0"/>
              <a:t>Smaller firms report less strict enforcement than larger firms.</a:t>
            </a:r>
            <a:endParaRPr lang="en-GB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Determinants of enforcement laxity</a:t>
            </a:r>
            <a:endParaRPr lang="en-GB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644008" y="1484784"/>
          <a:ext cx="4248472" cy="5087131"/>
        </p:xfrm>
        <a:graphic>
          <a:graphicData uri="http://schemas.openxmlformats.org/presentationml/2006/ole">
            <p:oleObj spid="_x0000_s21506" name="Worksheet" r:id="rId3" imgW="3667125" imgH="4391025" progId="Excel.Shee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628800"/>
            <a:ext cx="3816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Dependent variable (ordered </a:t>
            </a:r>
            <a:r>
              <a:rPr lang="en-GB" dirty="0" err="1" smtClean="0"/>
              <a:t>probit</a:t>
            </a:r>
            <a:r>
              <a:rPr lang="en-GB" dirty="0" smtClean="0"/>
              <a:t>): </a:t>
            </a:r>
          </a:p>
          <a:p>
            <a:r>
              <a:rPr lang="en-GB" dirty="0" smtClean="0"/>
              <a:t>0=very strict, 1=strict, 2=not strict</a:t>
            </a:r>
          </a:p>
          <a:p>
            <a:endParaRPr lang="en-GB" dirty="0" smtClean="0"/>
          </a:p>
          <a:p>
            <a:r>
              <a:rPr lang="en-GB" dirty="0" smtClean="0"/>
              <a:t>Reference categories: </a:t>
            </a:r>
          </a:p>
          <a:p>
            <a:r>
              <a:rPr lang="en-GB" dirty="0" smtClean="0"/>
              <a:t>     food and beverage</a:t>
            </a:r>
          </a:p>
          <a:p>
            <a:r>
              <a:rPr lang="en-GB" dirty="0" smtClean="0"/>
              <a:t>     state sector</a:t>
            </a:r>
          </a:p>
          <a:p>
            <a:r>
              <a:rPr lang="en-GB" dirty="0" smtClean="0"/>
              <a:t>     Zhejiang</a:t>
            </a:r>
          </a:p>
          <a:p>
            <a:r>
              <a:rPr lang="en-GB" dirty="0" smtClean="0"/>
              <a:t>     Size quartile 4 (smallest size)</a:t>
            </a:r>
          </a:p>
          <a:p>
            <a:r>
              <a:rPr lang="en-GB" dirty="0" smtClean="0"/>
              <a:t>     2007</a:t>
            </a:r>
          </a:p>
          <a:p>
            <a:endParaRPr lang="en-GB" dirty="0" smtClean="0"/>
          </a:p>
          <a:p>
            <a:r>
              <a:rPr lang="en-GB" dirty="0" smtClean="0"/>
              <a:t>Findings: enforcement stricter for:</a:t>
            </a:r>
          </a:p>
          <a:p>
            <a:r>
              <a:rPr lang="en-GB" dirty="0" smtClean="0"/>
              <a:t>     - capital producers</a:t>
            </a:r>
          </a:p>
          <a:p>
            <a:r>
              <a:rPr lang="en-GB" dirty="0" smtClean="0"/>
              <a:t>     - state sector</a:t>
            </a:r>
          </a:p>
          <a:p>
            <a:r>
              <a:rPr lang="en-GB" dirty="0" smtClean="0"/>
              <a:t>     - Sichuan, Jiangsu, Jilin (no strong</a:t>
            </a:r>
          </a:p>
          <a:p>
            <a:r>
              <a:rPr lang="en-GB" dirty="0" smtClean="0"/>
              <a:t>            pattern)</a:t>
            </a:r>
          </a:p>
          <a:p>
            <a:r>
              <a:rPr lang="en-GB" dirty="0" smtClean="0"/>
              <a:t>     - exporters</a:t>
            </a:r>
          </a:p>
          <a:p>
            <a:r>
              <a:rPr lang="en-GB" dirty="0" smtClean="0"/>
              <a:t>     - large firms</a:t>
            </a:r>
          </a:p>
          <a:p>
            <a:r>
              <a:rPr lang="en-GB" dirty="0" smtClean="0"/>
              <a:t>     - most recent period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Has new </a:t>
            </a:r>
            <a:r>
              <a:rPr lang="en-GB" sz="2800" dirty="0" err="1" smtClean="0"/>
              <a:t>Labor</a:t>
            </a:r>
            <a:r>
              <a:rPr lang="en-GB" sz="2800" dirty="0" smtClean="0"/>
              <a:t> Law influenced your firms hiring and firing decisions? (China firm survey 2009)</a:t>
            </a:r>
            <a:endParaRPr lang="en-GB" sz="2800" dirty="0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685800" y="1600200"/>
          <a:ext cx="3657599" cy="3952567"/>
        </p:xfrm>
        <a:graphic>
          <a:graphicData uri="http://schemas.openxmlformats.org/presentationml/2006/ole">
            <p:oleObj spid="_x0000_s22530" name="Worksheet" r:id="rId3" imgW="1771650" imgH="1914525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5800" y="2743200"/>
            <a:ext cx="44390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One third of firms report that new </a:t>
            </a:r>
            <a:r>
              <a:rPr lang="en-GB" b="1" dirty="0" err="1" smtClean="0"/>
              <a:t>Labor</a:t>
            </a:r>
            <a:endParaRPr lang="en-GB" b="1" dirty="0" smtClean="0"/>
          </a:p>
          <a:p>
            <a:r>
              <a:rPr lang="en-GB" b="1" dirty="0" smtClean="0"/>
              <a:t>Law has influenced employment decisions.</a:t>
            </a:r>
          </a:p>
          <a:p>
            <a:r>
              <a:rPr lang="en-GB" b="1" dirty="0" smtClean="0"/>
              <a:t>Influence greatest for foreign firms, but </a:t>
            </a:r>
          </a:p>
          <a:p>
            <a:r>
              <a:rPr lang="en-GB" b="1" dirty="0" smtClean="0"/>
              <a:t>not much different for exporters and </a:t>
            </a:r>
          </a:p>
          <a:p>
            <a:r>
              <a:rPr lang="en-GB" b="1" dirty="0" smtClean="0"/>
              <a:t>non-exporters.</a:t>
            </a:r>
          </a:p>
          <a:p>
            <a:endParaRPr lang="en-GB" b="1" dirty="0" smtClean="0"/>
          </a:p>
          <a:p>
            <a:r>
              <a:rPr lang="en-GB" b="1" dirty="0" smtClean="0"/>
              <a:t>However, preliminary regression analysis </a:t>
            </a:r>
          </a:p>
          <a:p>
            <a:r>
              <a:rPr lang="en-GB" b="1" dirty="0" smtClean="0"/>
              <a:t>finds no relationship between degree of </a:t>
            </a:r>
          </a:p>
          <a:p>
            <a:r>
              <a:rPr lang="en-GB" b="1" dirty="0" smtClean="0"/>
              <a:t>enforcement and actual changes in </a:t>
            </a:r>
          </a:p>
          <a:p>
            <a:r>
              <a:rPr lang="en-GB" b="1" dirty="0" smtClean="0"/>
              <a:t>employment 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Informality by residence status</a:t>
            </a:r>
            <a:br>
              <a:rPr lang="en-GB" dirty="0" smtClean="0"/>
            </a:br>
            <a:r>
              <a:rPr lang="en-GB" dirty="0" smtClean="0"/>
              <a:t>(CULS, 2001, 2005, and 2010)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691337" cy="403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6800" y="5715000"/>
            <a:ext cx="580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Notable reduction in informality of migrant employment</a:t>
            </a:r>
            <a:endParaRPr lang="en-GB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Informality rates over time</a:t>
            </a:r>
            <a:br>
              <a:rPr lang="en-GB" sz="4000" dirty="0" smtClean="0"/>
            </a:br>
            <a:r>
              <a:rPr lang="en-GB" sz="4000" dirty="0" smtClean="0"/>
              <a:t>(CULS, 2001, 2005, 2010)</a:t>
            </a:r>
            <a:endParaRPr lang="en-GB" sz="4000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762000" y="1600200"/>
          <a:ext cx="7682371" cy="4774558"/>
        </p:xfrm>
        <a:graphic>
          <a:graphicData uri="http://schemas.openxmlformats.org/presentationml/2006/ole">
            <p:oleObj spid="_x0000_s8194" name="Document" r:id="rId3" imgW="5434818" imgH="337829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Labor</a:t>
            </a:r>
            <a:r>
              <a:rPr lang="en-GB" dirty="0" smtClean="0"/>
              <a:t> contract status (CULS, 2010)</a:t>
            </a:r>
            <a:endParaRPr lang="en-GB" dirty="0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214282" y="2214554"/>
          <a:ext cx="8323505" cy="2214578"/>
        </p:xfrm>
        <a:graphic>
          <a:graphicData uri="http://schemas.openxmlformats.org/presentationml/2006/ole">
            <p:oleObj spid="_x0000_s9218" name="Document" r:id="rId3" imgW="5434818" imgH="144675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Informal employment incidence, working hours, and earnings</a:t>
            </a:r>
            <a:br>
              <a:rPr lang="en-GB" sz="2400" dirty="0" smtClean="0"/>
            </a:br>
            <a:r>
              <a:rPr lang="en-GB" sz="2400" dirty="0" smtClean="0"/>
              <a:t>(China Urban </a:t>
            </a:r>
            <a:r>
              <a:rPr lang="en-GB" sz="2400" dirty="0" err="1" smtClean="0"/>
              <a:t>Labor</a:t>
            </a:r>
            <a:r>
              <a:rPr lang="en-GB" sz="2400" dirty="0" smtClean="0"/>
              <a:t> Survey, 2010)</a:t>
            </a:r>
            <a:endParaRPr lang="en-GB" sz="24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90600" y="1524000"/>
          <a:ext cx="7131046" cy="4829562"/>
        </p:xfrm>
        <a:graphic>
          <a:graphicData uri="http://schemas.openxmlformats.org/presentationml/2006/ole">
            <p:oleObj spid="_x0000_s10242" name="Document" r:id="rId3" imgW="5944411" imgH="403868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Awareness of </a:t>
            </a:r>
            <a:r>
              <a:rPr lang="en-GB" dirty="0" err="1" smtClean="0"/>
              <a:t>labor</a:t>
            </a:r>
            <a:r>
              <a:rPr lang="en-GB" dirty="0" smtClean="0"/>
              <a:t> law provisions</a:t>
            </a:r>
            <a:br>
              <a:rPr lang="en-GB" dirty="0" smtClean="0"/>
            </a:br>
            <a:r>
              <a:rPr lang="en-GB" dirty="0" smtClean="0"/>
              <a:t>(CULS, 2010)</a:t>
            </a:r>
            <a:endParaRPr lang="en-GB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00189" y="1600200"/>
          <a:ext cx="7933365" cy="3962399"/>
        </p:xfrm>
        <a:graphic>
          <a:graphicData uri="http://schemas.openxmlformats.org/presentationml/2006/ole">
            <p:oleObj spid="_x0000_s11266" name="Document" r:id="rId3" imgW="5879403" imgH="2937524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334000"/>
            <a:ext cx="8176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Workers are aware of right to a </a:t>
            </a:r>
            <a:r>
              <a:rPr lang="en-GB" b="1" dirty="0" err="1" smtClean="0"/>
              <a:t>labor</a:t>
            </a:r>
            <a:r>
              <a:rPr lang="en-GB" b="1" dirty="0" smtClean="0"/>
              <a:t> contract, but vary in their familiarity with </a:t>
            </a:r>
          </a:p>
          <a:p>
            <a:r>
              <a:rPr lang="en-GB" b="1" dirty="0" smtClean="0"/>
              <a:t>Specific provisions.  Migrants and local residents have similar levels of awareness.</a:t>
            </a:r>
            <a:endParaRPr lang="en-GB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China’s </a:t>
            </a:r>
            <a:r>
              <a:rPr lang="en-GB" sz="3600" dirty="0" err="1" smtClean="0"/>
              <a:t>Labor</a:t>
            </a:r>
            <a:r>
              <a:rPr lang="en-GB" sz="3600" dirty="0" smtClean="0"/>
              <a:t> Market Before the Crisis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>
            <a:noAutofit/>
          </a:bodyPr>
          <a:lstStyle/>
          <a:p>
            <a:r>
              <a:rPr lang="en-GB" sz="2800" dirty="0" smtClean="0"/>
              <a:t>Rising real wages for migrants since 2005 (reaching double digit increases)</a:t>
            </a:r>
          </a:p>
          <a:p>
            <a:r>
              <a:rPr lang="en-GB" sz="2800" dirty="0" smtClean="0"/>
              <a:t>Steady increases in rural-urban migration (145 million individual migrants in 2009)</a:t>
            </a:r>
          </a:p>
          <a:p>
            <a:r>
              <a:rPr lang="en-GB" sz="2800" dirty="0" smtClean="0"/>
              <a:t>Rapid </a:t>
            </a:r>
            <a:r>
              <a:rPr lang="en-GB" sz="2800" dirty="0" err="1" smtClean="0"/>
              <a:t>informalization</a:t>
            </a:r>
            <a:r>
              <a:rPr lang="en-GB" sz="2800" dirty="0" smtClean="0"/>
              <a:t> of the urban </a:t>
            </a:r>
            <a:r>
              <a:rPr lang="en-GB" sz="2800" dirty="0" err="1" smtClean="0"/>
              <a:t>labor</a:t>
            </a:r>
            <a:r>
              <a:rPr lang="en-GB" sz="2800" dirty="0" smtClean="0"/>
              <a:t> market (by 2005, &gt;50% of urban workers were employed informally)</a:t>
            </a:r>
          </a:p>
          <a:p>
            <a:r>
              <a:rPr lang="en-GB" sz="2800" dirty="0" smtClean="0"/>
              <a:t>China implemented a landmark </a:t>
            </a:r>
            <a:r>
              <a:rPr lang="en-GB" sz="2800" dirty="0" err="1" smtClean="0"/>
              <a:t>Labor</a:t>
            </a:r>
            <a:r>
              <a:rPr lang="en-GB" sz="2800" dirty="0" smtClean="0"/>
              <a:t> Contract Law starting on January 1, 2008</a:t>
            </a:r>
          </a:p>
          <a:p>
            <a:r>
              <a:rPr lang="en-GB" sz="2800" dirty="0" smtClean="0"/>
              <a:t>Growth slowdown started in early 2008, before the crisis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Social insurance coverage rates</a:t>
            </a:r>
            <a:br>
              <a:rPr lang="en-GB" dirty="0" smtClean="0"/>
            </a:br>
            <a:r>
              <a:rPr lang="en-GB" dirty="0" smtClean="0"/>
              <a:t>(CULS, 2005 and 2010)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61201" y="5486400"/>
            <a:ext cx="8582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Progress increasing coverage of migrants, and expanding health insurance coverage,</a:t>
            </a:r>
          </a:p>
          <a:p>
            <a:r>
              <a:rPr lang="en-GB" b="1" dirty="0" smtClean="0"/>
              <a:t>(especially to nonworking  individuals)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85800" y="1500174"/>
          <a:ext cx="8115362" cy="4256773"/>
        </p:xfrm>
        <a:graphic>
          <a:graphicData uri="http://schemas.openxmlformats.org/presentationml/2006/ole">
            <p:oleObj spid="_x0000_s13314" name="Document" r:id="rId3" imgW="5434818" imgH="285131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Reflections on recent events: </a:t>
            </a:r>
            <a:r>
              <a:rPr lang="en-GB" dirty="0" err="1" smtClean="0"/>
              <a:t>Foxconn</a:t>
            </a:r>
            <a:r>
              <a:rPr lang="en-GB" dirty="0" smtClean="0"/>
              <a:t> and Honda in China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298" y="1772816"/>
            <a:ext cx="36296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007" y="4005064"/>
            <a:ext cx="3632993" cy="206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700808"/>
            <a:ext cx="3353147" cy="224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933056"/>
            <a:ext cx="4464495" cy="245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708920"/>
            <a:ext cx="1656184" cy="12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dirty="0" smtClean="0"/>
              <a:t>Crisis had very short-term impacts on employment</a:t>
            </a:r>
          </a:p>
          <a:p>
            <a:r>
              <a:rPr lang="en-GB" sz="3000" dirty="0" err="1" smtClean="0"/>
              <a:t>Labor</a:t>
            </a:r>
            <a:r>
              <a:rPr lang="en-GB" sz="3000" dirty="0" smtClean="0"/>
              <a:t> Law is being implemented</a:t>
            </a:r>
          </a:p>
          <a:p>
            <a:pPr lvl="1"/>
            <a:r>
              <a:rPr lang="en-GB" sz="2600" dirty="0" smtClean="0"/>
              <a:t>Viewed as costly by enterprises</a:t>
            </a:r>
          </a:p>
          <a:p>
            <a:pPr lvl="1"/>
            <a:r>
              <a:rPr lang="en-GB" sz="2600" dirty="0" smtClean="0"/>
              <a:t>Trend of increasing informality reversed</a:t>
            </a:r>
          </a:p>
          <a:p>
            <a:r>
              <a:rPr lang="en-GB" sz="3000" dirty="0" smtClean="0"/>
              <a:t> …but no strong evidence of adverse impacts on employment</a:t>
            </a:r>
          </a:p>
          <a:p>
            <a:pPr lvl="1"/>
            <a:r>
              <a:rPr lang="en-GB" sz="2600" dirty="0" smtClean="0"/>
              <a:t>Rising employment and wages</a:t>
            </a:r>
          </a:p>
          <a:p>
            <a:pPr lvl="1"/>
            <a:r>
              <a:rPr lang="en-GB" sz="2600" dirty="0" smtClean="0"/>
              <a:t>Increasing prevalence of </a:t>
            </a:r>
            <a:r>
              <a:rPr lang="en-GB" sz="2600" dirty="0" err="1" smtClean="0"/>
              <a:t>labor</a:t>
            </a:r>
            <a:r>
              <a:rPr lang="en-GB" sz="2600" dirty="0" smtClean="0"/>
              <a:t> contracts and social insurance coverage</a:t>
            </a:r>
          </a:p>
          <a:p>
            <a:r>
              <a:rPr lang="en-GB" sz="3000" dirty="0" smtClean="0"/>
              <a:t>Suggests that robust </a:t>
            </a:r>
            <a:r>
              <a:rPr lang="en-GB" sz="3000" dirty="0" err="1" smtClean="0"/>
              <a:t>labor</a:t>
            </a:r>
            <a:r>
              <a:rPr lang="en-GB" sz="3000" dirty="0" smtClean="0"/>
              <a:t> demand is enabling regulatory reform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Labor</a:t>
            </a:r>
            <a:r>
              <a:rPr lang="en-GB" sz="2800" dirty="0" smtClean="0"/>
              <a:t> Law may become increasingly constraining over time</a:t>
            </a:r>
          </a:p>
          <a:p>
            <a:r>
              <a:rPr lang="en-GB" sz="2800" dirty="0" smtClean="0"/>
              <a:t>Tradeoffs between </a:t>
            </a:r>
            <a:r>
              <a:rPr lang="en-GB" sz="2800" dirty="0" err="1" smtClean="0"/>
              <a:t>labor</a:t>
            </a:r>
            <a:r>
              <a:rPr lang="en-GB" sz="2800" dirty="0" smtClean="0"/>
              <a:t> regulation and expansion of formal employment could emerge in future economic slowdowns</a:t>
            </a:r>
          </a:p>
          <a:p>
            <a:r>
              <a:rPr lang="en-GB" sz="2800" dirty="0" smtClean="0"/>
              <a:t>Increasing </a:t>
            </a:r>
            <a:r>
              <a:rPr lang="en-GB" sz="2800" dirty="0" err="1" smtClean="0"/>
              <a:t>labor</a:t>
            </a:r>
            <a:r>
              <a:rPr lang="en-GB" sz="2800" dirty="0" smtClean="0"/>
              <a:t> scarcity will require continued investments to raise </a:t>
            </a:r>
            <a:r>
              <a:rPr lang="en-GB" sz="2800" dirty="0" err="1" smtClean="0"/>
              <a:t>labor</a:t>
            </a:r>
            <a:r>
              <a:rPr lang="en-GB" sz="2800" dirty="0" smtClean="0"/>
              <a:t> productivity and enhanced mobility to exploit dynamic comparative advantage</a:t>
            </a:r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National employment by registration status, 1978-2008</a:t>
            </a:r>
            <a:endParaRPr lang="en-GB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371600" y="1600200"/>
          <a:ext cx="6096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Reasons for rising informality</a:t>
            </a:r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 smtClean="0"/>
              <a:t>By keeping workers off the books, employers can avoid payroll taxes for social insurance programs (equal to 27% (18%) of wages for local (migrant) workers).</a:t>
            </a:r>
          </a:p>
          <a:p>
            <a:pPr eaLnBrk="1" hangingPunct="1"/>
            <a:r>
              <a:rPr lang="en-GB" sz="3000" dirty="0" smtClean="0"/>
              <a:t>Young workers may prefer cash wages to social insurance coverage, esp. when benefits are not portable</a:t>
            </a:r>
          </a:p>
          <a:p>
            <a:pPr eaLnBrk="1" hangingPunct="1"/>
            <a:r>
              <a:rPr lang="en-GB" sz="3000" dirty="0" smtClean="0"/>
              <a:t>Rise of the private sector (harder to monitor and regulate)</a:t>
            </a:r>
          </a:p>
          <a:p>
            <a:pPr eaLnBrk="1" hangingPunct="1"/>
            <a:r>
              <a:rPr lang="en-GB" sz="3000" dirty="0" smtClean="0"/>
              <a:t>Massive inflow of migrants (less concern about protections for migrants) </a:t>
            </a:r>
            <a:endParaRPr lang="en-US" sz="3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China’s </a:t>
            </a:r>
            <a:r>
              <a:rPr lang="en-GB" dirty="0" err="1" smtClean="0"/>
              <a:t>Labor</a:t>
            </a:r>
            <a:r>
              <a:rPr lang="en-GB" dirty="0" smtClean="0"/>
              <a:t> Contract Law</a:t>
            </a:r>
            <a:br>
              <a:rPr lang="en-GB" dirty="0" smtClean="0"/>
            </a:br>
            <a:r>
              <a:rPr lang="en-GB" dirty="0" smtClean="0"/>
              <a:t>Effective: January 1, 2008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Labor</a:t>
            </a:r>
            <a:r>
              <a:rPr lang="en-GB" dirty="0" smtClean="0"/>
              <a:t> Contracts</a:t>
            </a:r>
          </a:p>
          <a:p>
            <a:pPr lvl="1"/>
            <a:r>
              <a:rPr lang="en-GB" dirty="0" smtClean="0"/>
              <a:t>After 2 fixed-term contracts, or 10 years of employment, contract must be open-ended</a:t>
            </a:r>
          </a:p>
          <a:p>
            <a:pPr lvl="1"/>
            <a:r>
              <a:rPr lang="en-GB" dirty="0" smtClean="0"/>
              <a:t>Limits on probationary period (1-3 months depending on contract length)</a:t>
            </a:r>
          </a:p>
          <a:p>
            <a:pPr lvl="1"/>
            <a:r>
              <a:rPr lang="en-GB" dirty="0" smtClean="0"/>
              <a:t>Regulations on temporary work agencies (</a:t>
            </a:r>
            <a:r>
              <a:rPr lang="en-GB" dirty="0" err="1" smtClean="0"/>
              <a:t>labor</a:t>
            </a:r>
            <a:r>
              <a:rPr lang="en-GB" dirty="0" smtClean="0"/>
              <a:t> service companies</a:t>
            </a:r>
          </a:p>
          <a:p>
            <a:r>
              <a:rPr lang="en-GB" dirty="0" smtClean="0"/>
              <a:t>Severance conditions</a:t>
            </a:r>
          </a:p>
          <a:p>
            <a:pPr lvl="1"/>
            <a:r>
              <a:rPr lang="en-GB" dirty="0" smtClean="0"/>
              <a:t>30-day written notice</a:t>
            </a:r>
          </a:p>
          <a:p>
            <a:pPr lvl="1"/>
            <a:r>
              <a:rPr lang="en-GB" dirty="0" smtClean="0"/>
              <a:t>Severance pay: one month’s pay for each year of service (half month’s pay if less than 6 months), double severance pay for unfair dismissal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Global Economic Crisis and China’s External Trade</a:t>
            </a:r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/>
          <a:stretch>
            <a:fillRect/>
          </a:stretch>
        </p:blipFill>
        <p:spPr bwMode="auto">
          <a:xfrm>
            <a:off x="762000" y="1524000"/>
            <a:ext cx="7582336" cy="448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China Quarterly Growth Rates</a:t>
            </a:r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096000" cy="386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5562600"/>
            <a:ext cx="621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Growth was slowing prior to the crisis and rebounded quickly</a:t>
            </a:r>
            <a:endParaRPr lang="en-GB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China’s response to crisis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Massive economic stimulus package</a:t>
            </a:r>
          </a:p>
          <a:p>
            <a:r>
              <a:rPr lang="en-GB" dirty="0" smtClean="0"/>
              <a:t>Support to enterprises: </a:t>
            </a:r>
          </a:p>
          <a:p>
            <a:pPr lvl="1"/>
            <a:r>
              <a:rPr lang="en-GB" dirty="0" smtClean="0"/>
              <a:t>suspend tax payments</a:t>
            </a:r>
          </a:p>
          <a:p>
            <a:pPr lvl="1"/>
            <a:r>
              <a:rPr lang="en-GB" dirty="0" smtClean="0"/>
              <a:t>social insurance contributions delayed and/or reduced </a:t>
            </a:r>
          </a:p>
          <a:p>
            <a:pPr lvl="1"/>
            <a:r>
              <a:rPr lang="en-GB" dirty="0" smtClean="0"/>
              <a:t>credit expansion</a:t>
            </a:r>
          </a:p>
          <a:p>
            <a:pPr lvl="1"/>
            <a:r>
              <a:rPr lang="en-GB" dirty="0" smtClean="0"/>
              <a:t>wage subsidies</a:t>
            </a:r>
          </a:p>
          <a:p>
            <a:r>
              <a:rPr lang="en-GB" dirty="0" smtClean="0"/>
              <a:t>Expansion of </a:t>
            </a:r>
            <a:r>
              <a:rPr lang="en-GB" dirty="0" err="1" smtClean="0"/>
              <a:t>labor</a:t>
            </a:r>
            <a:r>
              <a:rPr lang="en-GB" dirty="0" smtClean="0"/>
              <a:t> training programs</a:t>
            </a:r>
          </a:p>
          <a:p>
            <a:r>
              <a:rPr lang="en-GB" dirty="0" smtClean="0"/>
              <a:t>Expansion of safety net programs (esp. rural minimum living standards subsidies)</a:t>
            </a:r>
          </a:p>
          <a:p>
            <a:r>
              <a:rPr lang="en-GB" dirty="0" smtClean="0"/>
              <a:t>Expanded social insurance coverage (including portable pension and unemployment insurance for migrants)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510</TotalTime>
  <Words>1217</Words>
  <Application>Microsoft Office PowerPoint</Application>
  <PresentationFormat>On-screen Show (4:3)</PresentationFormat>
  <Paragraphs>147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Module</vt:lpstr>
      <vt:lpstr>Worksheet</vt:lpstr>
      <vt:lpstr>Document</vt:lpstr>
      <vt:lpstr>Shock and Recovery  in China’s Labour Market : Flexibility in the Face of a Global Financial Crisis  CEA Conference on Global Economic Recovery: the Role of China and Other Emerging Economies, University of Oxford, July 12-13, 2010 </vt:lpstr>
      <vt:lpstr>Presentation Goals</vt:lpstr>
      <vt:lpstr>China’s Labor Market Before the Crisis</vt:lpstr>
      <vt:lpstr>National employment by registration status, 1978-2008</vt:lpstr>
      <vt:lpstr>Reasons for rising informality</vt:lpstr>
      <vt:lpstr>China’s Labor Contract Law Effective: January 1, 2008</vt:lpstr>
      <vt:lpstr>Global Economic Crisis and China’s External Trade</vt:lpstr>
      <vt:lpstr>China Quarterly Growth Rates</vt:lpstr>
      <vt:lpstr>China’s response to crisis</vt:lpstr>
      <vt:lpstr>China’s $560 billion stimulus package</vt:lpstr>
      <vt:lpstr>How did the crisis impact employment?</vt:lpstr>
      <vt:lpstr>Job vacancies declined during crisis but bounced back quickly</vt:lpstr>
      <vt:lpstr>China National Firm Survey, November 2009</vt:lpstr>
      <vt:lpstr>Changes in employment, China firm survey 2009 (% change from 6 months earlier)</vt:lpstr>
      <vt:lpstr>Changes in employment of migrants versus local residents, China firm survey 2009 (% change from 6 months earlier)</vt:lpstr>
      <vt:lpstr>What best describes your current employment situation? (China firm survey 2009)</vt:lpstr>
      <vt:lpstr>China Urban Labor Survey, February 2010</vt:lpstr>
      <vt:lpstr>Working hours and earnings before and after the crisis, (CULS, 2010)</vt:lpstr>
      <vt:lpstr>Real Wages of Migrants Continued to Increase through the Crisis</vt:lpstr>
      <vt:lpstr>Where did the jobs come from? Migrant employment by sector, 2008 and 2009</vt:lpstr>
      <vt:lpstr>Reasons for Rising Wage Pressure</vt:lpstr>
      <vt:lpstr>How strictly have labor regulations been enforced? (China firm survey 2009)</vt:lpstr>
      <vt:lpstr>Determinants of enforcement laxity</vt:lpstr>
      <vt:lpstr>Has new Labor Law influenced your firms hiring and firing decisions? (China firm survey 2009)</vt:lpstr>
      <vt:lpstr>Informality by residence status (CULS, 2001, 2005, and 2010)</vt:lpstr>
      <vt:lpstr>Informality rates over time (CULS, 2001, 2005, 2010)</vt:lpstr>
      <vt:lpstr>Labor contract status (CULS, 2010)</vt:lpstr>
      <vt:lpstr>Informal employment incidence, working hours, and earnings (China Urban Labor Survey, 2010)</vt:lpstr>
      <vt:lpstr>Awareness of labor law provisions (CULS, 2010)</vt:lpstr>
      <vt:lpstr>Social insurance coverage rates (CULS, 2005 and 2010)</vt:lpstr>
      <vt:lpstr>Reflections on recent events: Foxconn and Honda in China</vt:lpstr>
      <vt:lpstr>Conclusions</vt:lpstr>
      <vt:lpstr>Challenges</vt:lpstr>
    </vt:vector>
  </TitlesOfParts>
  <Company>Manor Road 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Labour Market Informality and Economic Transition: Employment Regulation and Adjustment to Economic Crisis in China</dc:title>
  <dc:creator>User</dc:creator>
  <cp:lastModifiedBy>User</cp:lastModifiedBy>
  <cp:revision>57</cp:revision>
  <dcterms:created xsi:type="dcterms:W3CDTF">2010-01-21T10:50:49Z</dcterms:created>
  <dcterms:modified xsi:type="dcterms:W3CDTF">2010-07-12T07:36:38Z</dcterms:modified>
</cp:coreProperties>
</file>