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57" r:id="rId6"/>
    <p:sldId id="262" r:id="rId7"/>
    <p:sldId id="261" r:id="rId8"/>
    <p:sldId id="263" r:id="rId9"/>
    <p:sldId id="265" r:id="rId10"/>
    <p:sldId id="264" r:id="rId11"/>
    <p:sldId id="289" r:id="rId12"/>
    <p:sldId id="269" r:id="rId13"/>
    <p:sldId id="266" r:id="rId14"/>
    <p:sldId id="267" r:id="rId15"/>
    <p:sldId id="268" r:id="rId16"/>
    <p:sldId id="270" r:id="rId17"/>
    <p:sldId id="271" r:id="rId18"/>
    <p:sldId id="272" r:id="rId19"/>
    <p:sldId id="273" r:id="rId20"/>
    <p:sldId id="274" r:id="rId21"/>
    <p:sldId id="290" r:id="rId22"/>
    <p:sldId id="275" r:id="rId23"/>
    <p:sldId id="276" r:id="rId24"/>
    <p:sldId id="277" r:id="rId25"/>
    <p:sldId id="278" r:id="rId26"/>
    <p:sldId id="279" r:id="rId27"/>
    <p:sldId id="282" r:id="rId28"/>
    <p:sldId id="283" r:id="rId29"/>
    <p:sldId id="287" r:id="rId30"/>
    <p:sldId id="284" r:id="rId31"/>
    <p:sldId id="292" r:id="rId32"/>
    <p:sldId id="288" r:id="rId3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zh-CN"/>
  <c:chart>
    <c:autoTitleDeleted val="1"/>
    <c:plotArea>
      <c:layout/>
      <c:lineChart>
        <c:grouping val="standard"/>
        <c:ser>
          <c:idx val="0"/>
          <c:order val="0"/>
          <c:tx>
            <c:strRef>
              <c:f>Sheet1!$B$1</c:f>
              <c:strCache>
                <c:ptCount val="1"/>
                <c:pt idx="0">
                  <c:v>China</c:v>
                </c:pt>
              </c:strCache>
            </c:strRef>
          </c:tx>
          <c:dLbls>
            <c:txPr>
              <a:bodyPr/>
              <a:lstStyle/>
              <a:p>
                <a:pPr>
                  <a:defRPr sz="1200"/>
                </a:pPr>
                <a:endParaRPr lang="zh-CN"/>
              </a:p>
            </c:txPr>
            <c:showVal val="1"/>
          </c:dLbls>
          <c:cat>
            <c:numRef>
              <c:f>Sheet1!$A$2:$A$8</c:f>
              <c:numCache>
                <c:formatCode>General</c:formatCode>
                <c:ptCount val="7"/>
                <c:pt idx="0">
                  <c:v>2003</c:v>
                </c:pt>
                <c:pt idx="1">
                  <c:v>2004</c:v>
                </c:pt>
                <c:pt idx="2">
                  <c:v>2005</c:v>
                </c:pt>
                <c:pt idx="3">
                  <c:v>2006</c:v>
                </c:pt>
                <c:pt idx="4">
                  <c:v>2007</c:v>
                </c:pt>
                <c:pt idx="5">
                  <c:v>2008</c:v>
                </c:pt>
                <c:pt idx="6">
                  <c:v>2009</c:v>
                </c:pt>
              </c:numCache>
            </c:numRef>
          </c:cat>
          <c:val>
            <c:numRef>
              <c:f>Sheet1!$B$2:$B$8</c:f>
              <c:numCache>
                <c:formatCode>0.0_ </c:formatCode>
                <c:ptCount val="7"/>
                <c:pt idx="0">
                  <c:v>10</c:v>
                </c:pt>
                <c:pt idx="1">
                  <c:v>10.1</c:v>
                </c:pt>
                <c:pt idx="2">
                  <c:v>11.3</c:v>
                </c:pt>
                <c:pt idx="3">
                  <c:v>12.7</c:v>
                </c:pt>
                <c:pt idx="4">
                  <c:v>14.2</c:v>
                </c:pt>
                <c:pt idx="5">
                  <c:v>9.6</c:v>
                </c:pt>
                <c:pt idx="6">
                  <c:v>9.1</c:v>
                </c:pt>
              </c:numCache>
            </c:numRef>
          </c:val>
        </c:ser>
        <c:ser>
          <c:idx val="1"/>
          <c:order val="1"/>
          <c:tx>
            <c:strRef>
              <c:f>Sheet1!$C$1</c:f>
              <c:strCache>
                <c:ptCount val="1"/>
                <c:pt idx="0">
                  <c:v>World</c:v>
                </c:pt>
              </c:strCache>
            </c:strRef>
          </c:tx>
          <c:dLbls>
            <c:txPr>
              <a:bodyPr/>
              <a:lstStyle/>
              <a:p>
                <a:pPr>
                  <a:defRPr sz="1200"/>
                </a:pPr>
                <a:endParaRPr lang="zh-CN"/>
              </a:p>
            </c:txPr>
            <c:showVal val="1"/>
          </c:dLbls>
          <c:cat>
            <c:numRef>
              <c:f>Sheet1!$A$2:$A$8</c:f>
              <c:numCache>
                <c:formatCode>General</c:formatCode>
                <c:ptCount val="7"/>
                <c:pt idx="0">
                  <c:v>2003</c:v>
                </c:pt>
                <c:pt idx="1">
                  <c:v>2004</c:v>
                </c:pt>
                <c:pt idx="2">
                  <c:v>2005</c:v>
                </c:pt>
                <c:pt idx="3">
                  <c:v>2006</c:v>
                </c:pt>
                <c:pt idx="4">
                  <c:v>2007</c:v>
                </c:pt>
                <c:pt idx="5">
                  <c:v>2008</c:v>
                </c:pt>
                <c:pt idx="6">
                  <c:v>2009</c:v>
                </c:pt>
              </c:numCache>
            </c:numRef>
          </c:cat>
          <c:val>
            <c:numRef>
              <c:f>Sheet1!$C$2:$C$8</c:f>
              <c:numCache>
                <c:formatCode>0.0_ </c:formatCode>
                <c:ptCount val="7"/>
                <c:pt idx="0">
                  <c:v>3.6</c:v>
                </c:pt>
                <c:pt idx="1">
                  <c:v>4.9000000000000004</c:v>
                </c:pt>
                <c:pt idx="2">
                  <c:v>4.5</c:v>
                </c:pt>
                <c:pt idx="3">
                  <c:v>5.0999999999999996</c:v>
                </c:pt>
                <c:pt idx="4">
                  <c:v>5.2</c:v>
                </c:pt>
                <c:pt idx="5">
                  <c:v>3</c:v>
                </c:pt>
                <c:pt idx="6">
                  <c:v>-0.8</c:v>
                </c:pt>
              </c:numCache>
            </c:numRef>
          </c:val>
        </c:ser>
        <c:marker val="1"/>
        <c:axId val="82402304"/>
        <c:axId val="82404096"/>
      </c:lineChart>
      <c:catAx>
        <c:axId val="82402304"/>
        <c:scaling>
          <c:orientation val="minMax"/>
        </c:scaling>
        <c:axPos val="b"/>
        <c:numFmt formatCode="General" sourceLinked="1"/>
        <c:majorTickMark val="none"/>
        <c:tickLblPos val="nextTo"/>
        <c:txPr>
          <a:bodyPr/>
          <a:lstStyle/>
          <a:p>
            <a:pPr>
              <a:defRPr sz="1200"/>
            </a:pPr>
            <a:endParaRPr lang="zh-CN"/>
          </a:p>
        </c:txPr>
        <c:crossAx val="82404096"/>
        <c:crosses val="autoZero"/>
        <c:auto val="1"/>
        <c:lblAlgn val="ctr"/>
        <c:lblOffset val="100"/>
      </c:catAx>
      <c:valAx>
        <c:axId val="82404096"/>
        <c:scaling>
          <c:orientation val="minMax"/>
        </c:scaling>
        <c:axPos val="l"/>
        <c:majorGridlines/>
        <c:numFmt formatCode="0.0_ " sourceLinked="1"/>
        <c:majorTickMark val="none"/>
        <c:tickLblPos val="nextTo"/>
        <c:spPr>
          <a:ln w="9525">
            <a:noFill/>
          </a:ln>
        </c:spPr>
        <c:txPr>
          <a:bodyPr/>
          <a:lstStyle/>
          <a:p>
            <a:pPr>
              <a:defRPr sz="1200"/>
            </a:pPr>
            <a:endParaRPr lang="zh-CN"/>
          </a:p>
        </c:txPr>
        <c:crossAx val="82402304"/>
        <c:crosses val="autoZero"/>
        <c:crossBetween val="between"/>
      </c:valAx>
    </c:plotArea>
    <c:legend>
      <c:legendPos val="b"/>
      <c:txPr>
        <a:bodyPr/>
        <a:lstStyle/>
        <a:p>
          <a:pPr>
            <a:defRPr sz="1400"/>
          </a:pPr>
          <a:endParaRPr lang="zh-CN"/>
        </a:p>
      </c:txPr>
    </c:legend>
    <c:plotVisOnly val="1"/>
  </c:chart>
  <c:spPr>
    <a:noFill/>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zh-CN"/>
  <c:chart>
    <c:autoTitleDeleted val="1"/>
    <c:plotArea>
      <c:layout/>
      <c:barChart>
        <c:barDir val="col"/>
        <c:grouping val="clustered"/>
        <c:ser>
          <c:idx val="0"/>
          <c:order val="0"/>
          <c:tx>
            <c:strRef>
              <c:f>Sheet2!$B$1</c:f>
              <c:strCache>
                <c:ptCount val="1"/>
                <c:pt idx="0">
                  <c:v>Annual newly employed person (million)</c:v>
                </c:pt>
              </c:strCache>
            </c:strRef>
          </c:tx>
          <c:dLbls>
            <c:txPr>
              <a:bodyPr/>
              <a:lstStyle/>
              <a:p>
                <a:pPr>
                  <a:defRPr sz="1600"/>
                </a:pPr>
                <a:endParaRPr lang="zh-CN"/>
              </a:p>
            </c:txPr>
            <c:showVal val="1"/>
          </c:dLbls>
          <c:cat>
            <c:numRef>
              <c:f>Sheet2!$A$2:$A$8</c:f>
              <c:numCache>
                <c:formatCode>General</c:formatCode>
                <c:ptCount val="7"/>
                <c:pt idx="0">
                  <c:v>2003</c:v>
                </c:pt>
                <c:pt idx="1">
                  <c:v>2004</c:v>
                </c:pt>
                <c:pt idx="2">
                  <c:v>2005</c:v>
                </c:pt>
                <c:pt idx="3">
                  <c:v>2006</c:v>
                </c:pt>
                <c:pt idx="4">
                  <c:v>2007</c:v>
                </c:pt>
                <c:pt idx="5">
                  <c:v>2008</c:v>
                </c:pt>
                <c:pt idx="6">
                  <c:v>2009</c:v>
                </c:pt>
              </c:numCache>
            </c:numRef>
          </c:cat>
          <c:val>
            <c:numRef>
              <c:f>Sheet2!$B$2:$B$8</c:f>
              <c:numCache>
                <c:formatCode>0.00_ </c:formatCode>
                <c:ptCount val="7"/>
                <c:pt idx="0">
                  <c:v>8.59</c:v>
                </c:pt>
                <c:pt idx="1">
                  <c:v>9.8000000000000007</c:v>
                </c:pt>
                <c:pt idx="2">
                  <c:v>9.7000000000000011</c:v>
                </c:pt>
                <c:pt idx="3">
                  <c:v>11.84</c:v>
                </c:pt>
                <c:pt idx="4">
                  <c:v>12.04</c:v>
                </c:pt>
                <c:pt idx="5">
                  <c:v>11.129999999999999</c:v>
                </c:pt>
                <c:pt idx="6">
                  <c:v>11.02</c:v>
                </c:pt>
              </c:numCache>
            </c:numRef>
          </c:val>
        </c:ser>
        <c:gapWidth val="75"/>
        <c:overlap val="-25"/>
        <c:axId val="82432768"/>
        <c:axId val="82434304"/>
      </c:barChart>
      <c:catAx>
        <c:axId val="82432768"/>
        <c:scaling>
          <c:orientation val="minMax"/>
        </c:scaling>
        <c:axPos val="b"/>
        <c:numFmt formatCode="General" sourceLinked="1"/>
        <c:majorTickMark val="none"/>
        <c:tickLblPos val="nextTo"/>
        <c:txPr>
          <a:bodyPr/>
          <a:lstStyle/>
          <a:p>
            <a:pPr>
              <a:defRPr sz="1600"/>
            </a:pPr>
            <a:endParaRPr lang="zh-CN"/>
          </a:p>
        </c:txPr>
        <c:crossAx val="82434304"/>
        <c:crosses val="autoZero"/>
        <c:auto val="1"/>
        <c:lblAlgn val="ctr"/>
        <c:lblOffset val="100"/>
      </c:catAx>
      <c:valAx>
        <c:axId val="82434304"/>
        <c:scaling>
          <c:orientation val="minMax"/>
        </c:scaling>
        <c:axPos val="l"/>
        <c:majorGridlines/>
        <c:numFmt formatCode="0_ " sourceLinked="0"/>
        <c:majorTickMark val="none"/>
        <c:tickLblPos val="nextTo"/>
        <c:spPr>
          <a:ln w="9525">
            <a:noFill/>
          </a:ln>
        </c:spPr>
        <c:txPr>
          <a:bodyPr/>
          <a:lstStyle/>
          <a:p>
            <a:pPr>
              <a:defRPr sz="1600">
                <a:latin typeface="+mn-lt"/>
              </a:defRPr>
            </a:pPr>
            <a:endParaRPr lang="zh-CN"/>
          </a:p>
        </c:txPr>
        <c:crossAx val="82432768"/>
        <c:crosses val="autoZero"/>
        <c:crossBetween val="between"/>
      </c:valAx>
    </c:plotArea>
    <c:legend>
      <c:legendPos val="b"/>
      <c:txPr>
        <a:bodyPr/>
        <a:lstStyle/>
        <a:p>
          <a:pPr>
            <a:defRPr sz="1600"/>
          </a:pPr>
          <a:endParaRPr lang="zh-CN"/>
        </a:p>
      </c:txPr>
    </c:legend>
    <c:plotVisOnly val="1"/>
  </c:chart>
  <c:spPr>
    <a:ln>
      <a:noFill/>
    </a:ln>
  </c:spPr>
  <c:externalData r:id="rId1"/>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4" name="Picture 2" descr="CCS"/>
          <p:cNvPicPr>
            <a:picLocks noChangeAspect="1" noChangeArrowheads="1"/>
          </p:cNvPicPr>
          <p:nvPr userDrawn="1"/>
        </p:nvPicPr>
        <p:blipFill>
          <a:blip r:embed="rId2" cstate="print"/>
          <a:srcRect/>
          <a:stretch>
            <a:fillRect/>
          </a:stretch>
        </p:blipFill>
        <p:spPr bwMode="auto">
          <a:xfrm>
            <a:off x="2995613" y="500063"/>
            <a:ext cx="3076575" cy="1419225"/>
          </a:xfrm>
          <a:prstGeom prst="rect">
            <a:avLst/>
          </a:prstGeom>
          <a:noFill/>
          <a:ln w="9525">
            <a:noFill/>
            <a:miter lim="800000"/>
            <a:headEnd/>
            <a:tailEnd/>
          </a:ln>
        </p:spPr>
      </p:pic>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smtClean="0"/>
              <a:t>单击此处编辑母版副标题样式</a:t>
            </a:r>
            <a:endParaRPr lang="zh-CN" altLang="en-US" dirty="0"/>
          </a:p>
        </p:txBody>
      </p:sp>
      <p:sp>
        <p:nvSpPr>
          <p:cNvPr id="5" name="日期占位符 3"/>
          <p:cNvSpPr>
            <a:spLocks noGrp="1"/>
          </p:cNvSpPr>
          <p:nvPr>
            <p:ph type="dt" sz="half" idx="10"/>
          </p:nvPr>
        </p:nvSpPr>
        <p:spPr/>
        <p:txBody>
          <a:bodyPr/>
          <a:lstStyle>
            <a:lvl1pPr>
              <a:defRPr/>
            </a:lvl1pPr>
          </a:lstStyle>
          <a:p>
            <a:pPr>
              <a:defRPr/>
            </a:pPr>
            <a:fld id="{6272EA6A-4EC6-4FD4-925B-C2060C3F7365}" type="datetimeFigureOut">
              <a:rPr lang="zh-CN" altLang="en-US"/>
              <a:pPr>
                <a:defRPr/>
              </a:pPr>
              <a:t>2010-7-11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B66CBF2F-7D67-48E9-88D8-B342BA95C7EA}"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95061BB5-B4D8-4938-A2E5-CD9119E3F2E5}" type="datetimeFigureOut">
              <a:rPr lang="zh-CN" altLang="en-US"/>
              <a:pPr>
                <a:defRPr/>
              </a:pPr>
              <a:t>2010-7-11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04C379E4-A24F-420A-BE1A-3193A79D6C02}"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9428E88-346F-4F4F-8203-BB167CEDCB12}" type="datetimeFigureOut">
              <a:rPr lang="zh-CN" altLang="en-US"/>
              <a:pPr>
                <a:defRPr/>
              </a:pPr>
              <a:t>2010-7-11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E1316E01-2CCA-47D5-A2C2-4B08AD258C33}"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4" name="Picture 2" descr="CCS"/>
          <p:cNvPicPr>
            <a:picLocks noChangeAspect="1" noChangeArrowheads="1"/>
          </p:cNvPicPr>
          <p:nvPr userDrawn="1"/>
        </p:nvPicPr>
        <p:blipFill>
          <a:blip r:embed="rId2" cstate="print"/>
          <a:srcRect/>
          <a:stretch>
            <a:fillRect/>
          </a:stretch>
        </p:blipFill>
        <p:spPr bwMode="auto">
          <a:xfrm>
            <a:off x="7643813" y="6165850"/>
            <a:ext cx="1500187" cy="692150"/>
          </a:xfrm>
          <a:prstGeom prst="rect">
            <a:avLst/>
          </a:prstGeom>
          <a:noFill/>
          <a:ln w="9525">
            <a:noFill/>
            <a:miter lim="800000"/>
            <a:headEnd/>
            <a:tailEnd/>
          </a:ln>
        </p:spPr>
      </p:pic>
      <p:sp>
        <p:nvSpPr>
          <p:cNvPr id="5" name="TextBox 7"/>
          <p:cNvSpPr txBox="1"/>
          <p:nvPr userDrawn="1"/>
        </p:nvSpPr>
        <p:spPr>
          <a:xfrm>
            <a:off x="-71438" y="6442075"/>
            <a:ext cx="1785938" cy="415925"/>
          </a:xfrm>
          <a:prstGeom prst="rect">
            <a:avLst/>
          </a:prstGeom>
          <a:noFill/>
        </p:spPr>
        <p:txBody>
          <a:bodyPr>
            <a:spAutoFit/>
          </a:bodyPr>
          <a:lstStyle/>
          <a:p>
            <a:pPr algn="r" fontAlgn="auto">
              <a:spcBef>
                <a:spcPts val="0"/>
              </a:spcBef>
              <a:spcAft>
                <a:spcPts val="0"/>
              </a:spcAft>
              <a:defRPr/>
            </a:pPr>
            <a:r>
              <a:rPr lang="en-US" altLang="zh-CN" sz="1050" dirty="0">
                <a:latin typeface="Times New Roman" pitchFamily="18" charset="0"/>
                <a:ea typeface="+mn-ea"/>
                <a:cs typeface="Times New Roman" pitchFamily="18" charset="0"/>
              </a:rPr>
              <a:t>http://ccs.tsinghua.edu.cn</a:t>
            </a:r>
          </a:p>
          <a:p>
            <a:pPr algn="r" fontAlgn="auto">
              <a:spcBef>
                <a:spcPts val="0"/>
              </a:spcBef>
              <a:spcAft>
                <a:spcPts val="0"/>
              </a:spcAft>
              <a:defRPr/>
            </a:pPr>
            <a:r>
              <a:rPr lang="en-US" altLang="zh-CN" sz="1050" dirty="0">
                <a:latin typeface="Times New Roman" pitchFamily="18" charset="0"/>
                <a:ea typeface="+mn-ea"/>
                <a:cs typeface="Times New Roman" pitchFamily="18" charset="0"/>
              </a:rPr>
              <a:t>anganghu@tsinghua.edu.cn</a:t>
            </a:r>
            <a:endParaRPr lang="zh-CN" altLang="en-US" sz="1050" dirty="0">
              <a:latin typeface="Times New Roman" pitchFamily="18" charset="0"/>
              <a:ea typeface="+mn-ea"/>
              <a:cs typeface="Times New Roman" pitchFamily="18" charset="0"/>
            </a:endParaRPr>
          </a:p>
        </p:txBody>
      </p:sp>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日期占位符 3"/>
          <p:cNvSpPr>
            <a:spLocks noGrp="1"/>
          </p:cNvSpPr>
          <p:nvPr>
            <p:ph type="dt" sz="half" idx="10"/>
          </p:nvPr>
        </p:nvSpPr>
        <p:spPr/>
        <p:txBody>
          <a:bodyPr/>
          <a:lstStyle>
            <a:lvl1pPr>
              <a:defRPr/>
            </a:lvl1pPr>
          </a:lstStyle>
          <a:p>
            <a:pPr>
              <a:defRPr/>
            </a:pPr>
            <a:fld id="{38394F7D-D6DD-4F4D-85C7-49067F0E2AED}" type="datetimeFigureOut">
              <a:rPr lang="zh-CN" altLang="en-US"/>
              <a:pPr>
                <a:defRPr/>
              </a:pPr>
              <a:t>2010-7-11</a:t>
            </a:fld>
            <a:endParaRPr lang="zh-CN" altLang="en-US"/>
          </a:p>
        </p:txBody>
      </p:sp>
      <p:sp>
        <p:nvSpPr>
          <p:cNvPr id="7" name="页脚占位符 4"/>
          <p:cNvSpPr>
            <a:spLocks noGrp="1"/>
          </p:cNvSpPr>
          <p:nvPr>
            <p:ph type="ftr" sz="quarter" idx="11"/>
          </p:nvPr>
        </p:nvSpPr>
        <p:spPr/>
        <p:txBody>
          <a:bodyPr/>
          <a:lstStyle>
            <a:lvl1pPr>
              <a:defRPr/>
            </a:lvl1pPr>
          </a:lstStyle>
          <a:p>
            <a:pPr>
              <a:defRPr/>
            </a:pPr>
            <a:endParaRPr lang="zh-CN" altLang="en-US"/>
          </a:p>
        </p:txBody>
      </p:sp>
      <p:sp>
        <p:nvSpPr>
          <p:cNvPr id="8" name="灯片编号占位符 5"/>
          <p:cNvSpPr>
            <a:spLocks noGrp="1"/>
          </p:cNvSpPr>
          <p:nvPr>
            <p:ph type="sldNum" sz="quarter" idx="12"/>
          </p:nvPr>
        </p:nvSpPr>
        <p:spPr/>
        <p:txBody>
          <a:bodyPr/>
          <a:lstStyle>
            <a:lvl1pPr>
              <a:defRPr/>
            </a:lvl1pPr>
          </a:lstStyle>
          <a:p>
            <a:pPr>
              <a:defRPr/>
            </a:pPr>
            <a:fld id="{F7775E12-EB4C-431A-B5CD-399C0E856117}"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37BBDD8B-A9E4-4E94-A2E4-9E6872A136F5}" type="datetimeFigureOut">
              <a:rPr lang="zh-CN" altLang="en-US"/>
              <a:pPr>
                <a:defRPr/>
              </a:pPr>
              <a:t>2010-7-11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0F0E6341-99DE-4D58-AEBA-74C4A39917B8}"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6638A454-9C43-4DC1-8618-D45797188CF5}" type="datetimeFigureOut">
              <a:rPr lang="zh-CN" altLang="en-US"/>
              <a:pPr>
                <a:defRPr/>
              </a:pPr>
              <a:t>2010-7-11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773724F-9D3D-4FB8-A334-1E10998E586E}"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740A0C8A-1E8D-46F1-BFDC-1DE699461745}" type="datetimeFigureOut">
              <a:rPr lang="zh-CN" altLang="en-US"/>
              <a:pPr>
                <a:defRPr/>
              </a:pPr>
              <a:t>2010-7-11</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999AE52D-3A0A-4A40-8216-378CF8564CEA}"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011E0038-3809-457B-9B2D-F328465CC5EA}" type="datetimeFigureOut">
              <a:rPr lang="zh-CN" altLang="en-US"/>
              <a:pPr>
                <a:defRPr/>
              </a:pPr>
              <a:t>2010-7-11</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1810C132-6B09-403D-895C-06BD662B5D65}"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15219570-E611-41F0-8617-36559BB7258B}" type="datetimeFigureOut">
              <a:rPr lang="zh-CN" altLang="en-US"/>
              <a:pPr>
                <a:defRPr/>
              </a:pPr>
              <a:t>2010-7-11</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F0A98194-CD76-4653-B044-4DC4572E8536}"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19E37477-4228-4768-BEDC-31AC33517C3A}" type="datetimeFigureOut">
              <a:rPr lang="zh-CN" altLang="en-US"/>
              <a:pPr>
                <a:defRPr/>
              </a:pPr>
              <a:t>2010-7-11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C1E94C9-ED52-4B34-995D-8DCDDDE9BF02}"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D4D1C278-4C9E-4F39-A32A-32ECB2A4E5D8}" type="datetimeFigureOut">
              <a:rPr lang="zh-CN" altLang="en-US"/>
              <a:pPr>
                <a:defRPr/>
              </a:pPr>
              <a:t>2010-7-11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6AAB6BF8-6145-4752-A4AB-E8899C27ECAB}"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0BED8D2A-214B-4980-9DA8-EAC57EE7D59C}" type="datetimeFigureOut">
              <a:rPr lang="zh-CN" altLang="en-US"/>
              <a:pPr>
                <a:defRPr/>
              </a:pPr>
              <a:t>2010-7-11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19A69655-75C2-46AC-85EE-7049B1AAA629}"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宋体" charset="-122"/>
        </a:defRPr>
      </a:lvl2pPr>
      <a:lvl3pPr algn="ctr" rtl="0" fontAlgn="base">
        <a:spcBef>
          <a:spcPct val="0"/>
        </a:spcBef>
        <a:spcAft>
          <a:spcPct val="0"/>
        </a:spcAft>
        <a:defRPr sz="4400">
          <a:solidFill>
            <a:schemeClr val="tx1"/>
          </a:solidFill>
          <a:latin typeface="Calibri" pitchFamily="34" charset="0"/>
          <a:ea typeface="宋体" charset="-122"/>
        </a:defRPr>
      </a:lvl3pPr>
      <a:lvl4pPr algn="ctr" rtl="0" fontAlgn="base">
        <a:spcBef>
          <a:spcPct val="0"/>
        </a:spcBef>
        <a:spcAft>
          <a:spcPct val="0"/>
        </a:spcAft>
        <a:defRPr sz="4400">
          <a:solidFill>
            <a:schemeClr val="tx1"/>
          </a:solidFill>
          <a:latin typeface="Calibri" pitchFamily="34" charset="0"/>
          <a:ea typeface="宋体" charset="-122"/>
        </a:defRPr>
      </a:lvl4pPr>
      <a:lvl5pPr algn="ctr" rtl="0" fontAlgn="base">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标题 1"/>
          <p:cNvSpPr>
            <a:spLocks noGrp="1"/>
          </p:cNvSpPr>
          <p:nvPr>
            <p:ph type="ctrTitle"/>
          </p:nvPr>
        </p:nvSpPr>
        <p:spPr/>
        <p:txBody>
          <a:bodyPr/>
          <a:lstStyle/>
          <a:p>
            <a:r>
              <a:rPr lang="en-US" altLang="zh-CN" sz="4000" smtClean="0"/>
              <a:t>China’s New Deal: How to Response to International Financial Crisis</a:t>
            </a:r>
            <a:endParaRPr lang="zh-CN" altLang="en-US" sz="4000" smtClean="0"/>
          </a:p>
        </p:txBody>
      </p:sp>
      <p:sp>
        <p:nvSpPr>
          <p:cNvPr id="3" name="副标题 2"/>
          <p:cNvSpPr>
            <a:spLocks noGrp="1"/>
          </p:cNvSpPr>
          <p:nvPr>
            <p:ph type="subTitle" idx="1"/>
          </p:nvPr>
        </p:nvSpPr>
        <p:spPr>
          <a:xfrm>
            <a:off x="1371600" y="3886200"/>
            <a:ext cx="6400800" cy="2257425"/>
          </a:xfrm>
        </p:spPr>
        <p:txBody>
          <a:bodyPr rtlCol="0">
            <a:normAutofit lnSpcReduction="10000"/>
          </a:bodyPr>
          <a:lstStyle/>
          <a:p>
            <a:pPr fontAlgn="auto">
              <a:spcAft>
                <a:spcPts val="0"/>
              </a:spcAft>
              <a:buFont typeface="Arial" pitchFamily="34" charset="0"/>
              <a:buNone/>
              <a:defRPr/>
            </a:pPr>
            <a:r>
              <a:rPr lang="en-US" altLang="zh-CN" sz="3800" dirty="0" err="1" smtClean="0"/>
              <a:t>Hu</a:t>
            </a:r>
            <a:r>
              <a:rPr lang="en-US" altLang="zh-CN" sz="3800" dirty="0" smtClean="0"/>
              <a:t> </a:t>
            </a:r>
            <a:r>
              <a:rPr lang="en-US" altLang="zh-CN" sz="3800" dirty="0" err="1" smtClean="0"/>
              <a:t>Angang</a:t>
            </a:r>
            <a:endParaRPr lang="en-US" altLang="zh-CN" sz="3800" dirty="0" smtClean="0"/>
          </a:p>
          <a:p>
            <a:pPr fontAlgn="auto">
              <a:spcAft>
                <a:spcPts val="0"/>
              </a:spcAft>
              <a:buFont typeface="Arial" pitchFamily="34" charset="0"/>
              <a:buNone/>
              <a:defRPr/>
            </a:pPr>
            <a:r>
              <a:rPr lang="en-US" altLang="zh-CN" sz="2400" dirty="0" smtClean="0"/>
              <a:t>Center for China Studies and</a:t>
            </a:r>
          </a:p>
          <a:p>
            <a:pPr fontAlgn="auto">
              <a:spcAft>
                <a:spcPts val="0"/>
              </a:spcAft>
              <a:buFont typeface="Arial" pitchFamily="34" charset="0"/>
              <a:buNone/>
              <a:defRPr/>
            </a:pPr>
            <a:r>
              <a:rPr lang="en-US" altLang="zh-CN" sz="2400" dirty="0" smtClean="0"/>
              <a:t>School of Public Policy &amp; Management</a:t>
            </a:r>
          </a:p>
          <a:p>
            <a:pPr fontAlgn="auto">
              <a:spcAft>
                <a:spcPts val="0"/>
              </a:spcAft>
              <a:buFont typeface="Arial" pitchFamily="34" charset="0"/>
              <a:buNone/>
              <a:defRPr/>
            </a:pPr>
            <a:r>
              <a:rPr lang="en-US" altLang="zh-CN" sz="2400" dirty="0" err="1" smtClean="0"/>
              <a:t>Tsinghua</a:t>
            </a:r>
            <a:r>
              <a:rPr lang="en-US" altLang="zh-CN" sz="2400" dirty="0" smtClean="0"/>
              <a:t> University</a:t>
            </a:r>
          </a:p>
          <a:p>
            <a:pPr fontAlgn="auto">
              <a:spcAft>
                <a:spcPts val="0"/>
              </a:spcAft>
              <a:buFont typeface="Arial" pitchFamily="34" charset="0"/>
              <a:buNone/>
              <a:defRPr/>
            </a:pPr>
            <a:r>
              <a:rPr lang="en-US" altLang="zh-CN" sz="2400" dirty="0" smtClean="0"/>
              <a:t>CEA annual conference, Oxford </a:t>
            </a:r>
            <a:r>
              <a:rPr lang="en-US" altLang="zh-CN" sz="2400" dirty="0" smtClean="0"/>
              <a:t>· July, 2010</a:t>
            </a:r>
            <a:endParaRPr lang="zh-CN" alt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Chinese Way to Response to International Financial Crisis </a:t>
            </a:r>
            <a:endParaRPr lang="zh-CN" altLang="en-US" dirty="0"/>
          </a:p>
        </p:txBody>
      </p:sp>
      <p:sp>
        <p:nvSpPr>
          <p:cNvPr id="22530" name="内容占位符 2"/>
          <p:cNvSpPr>
            <a:spLocks noGrp="1"/>
          </p:cNvSpPr>
          <p:nvPr>
            <p:ph idx="1"/>
          </p:nvPr>
        </p:nvSpPr>
        <p:spPr/>
        <p:txBody>
          <a:bodyPr/>
          <a:lstStyle/>
          <a:p>
            <a:pPr marL="342900" lvl="1" indent="-342900">
              <a:buFont typeface="Arial" charset="0"/>
              <a:buChar char="•"/>
            </a:pPr>
            <a:r>
              <a:rPr lang="en-US" altLang="zh-CN" smtClean="0"/>
              <a:t>4 trillion fiscal stimulus package</a:t>
            </a:r>
          </a:p>
        </p:txBody>
      </p:sp>
      <p:graphicFrame>
        <p:nvGraphicFramePr>
          <p:cNvPr id="4" name="表格 3"/>
          <p:cNvGraphicFramePr>
            <a:graphicFrameLocks noGrp="1"/>
          </p:cNvGraphicFramePr>
          <p:nvPr/>
        </p:nvGraphicFramePr>
        <p:xfrm>
          <a:off x="504825" y="2214563"/>
          <a:ext cx="8211058" cy="3500460"/>
        </p:xfrm>
        <a:graphic>
          <a:graphicData uri="http://schemas.openxmlformats.org/drawingml/2006/table">
            <a:tbl>
              <a:tblPr>
                <a:tableStyleId>{B301B821-A1FF-4177-AEE7-76D212191A09}</a:tableStyleId>
              </a:tblPr>
              <a:tblGrid>
                <a:gridCol w="4405884"/>
                <a:gridCol w="2373757"/>
                <a:gridCol w="1431417"/>
              </a:tblGrid>
              <a:tr h="388940">
                <a:tc>
                  <a:txBody>
                    <a:bodyPr/>
                    <a:lstStyle/>
                    <a:p>
                      <a:pPr algn="l" fontAlgn="ctr"/>
                      <a:r>
                        <a:rPr lang="zh-CN" altLang="en-US" sz="1800" u="none" strike="noStrike"/>
                        <a:t> </a:t>
                      </a:r>
                      <a:endParaRPr lang="zh-CN" altLang="en-US" sz="1800" b="0" i="0" u="none" strike="noStrike">
                        <a:solidFill>
                          <a:srgbClr val="000000"/>
                        </a:solidFill>
                        <a:latin typeface="+mn-lt"/>
                      </a:endParaRPr>
                    </a:p>
                  </a:txBody>
                  <a:tcPr marL="9525" marR="9525" marT="9525" marB="0" anchor="ctr"/>
                </a:tc>
                <a:tc>
                  <a:txBody>
                    <a:bodyPr/>
                    <a:lstStyle/>
                    <a:p>
                      <a:pPr algn="l" fontAlgn="ctr"/>
                      <a:r>
                        <a:rPr lang="en-US" sz="1800" u="none" strike="noStrike"/>
                        <a:t>Investment (billion RMB)</a:t>
                      </a:r>
                      <a:endParaRPr lang="en-US" sz="1800" b="0" i="0" u="none" strike="noStrike">
                        <a:solidFill>
                          <a:srgbClr val="000000"/>
                        </a:solidFill>
                        <a:latin typeface="+mn-lt"/>
                      </a:endParaRPr>
                    </a:p>
                  </a:txBody>
                  <a:tcPr marL="9525" marR="9525" marT="9525" marB="0" anchor="ctr"/>
                </a:tc>
                <a:tc>
                  <a:txBody>
                    <a:bodyPr/>
                    <a:lstStyle/>
                    <a:p>
                      <a:pPr algn="l" fontAlgn="ctr"/>
                      <a:r>
                        <a:rPr lang="en-US" sz="1800" u="none" strike="noStrike"/>
                        <a:t>Proportion (%)</a:t>
                      </a:r>
                      <a:endParaRPr lang="en-US" sz="1800" b="0" i="0" u="none" strike="noStrike">
                        <a:solidFill>
                          <a:srgbClr val="000000"/>
                        </a:solidFill>
                        <a:latin typeface="+mn-lt"/>
                      </a:endParaRPr>
                    </a:p>
                  </a:txBody>
                  <a:tcPr marL="9525" marR="9525" marT="9525" marB="0" anchor="ctr"/>
                </a:tc>
              </a:tr>
              <a:tr h="388940">
                <a:tc>
                  <a:txBody>
                    <a:bodyPr/>
                    <a:lstStyle/>
                    <a:p>
                      <a:pPr algn="l" fontAlgn="ctr"/>
                      <a:r>
                        <a:rPr lang="en-US" sz="1800" u="none" strike="noStrike"/>
                        <a:t>People's livelihood projects</a:t>
                      </a:r>
                      <a:endParaRPr lang="en-US" sz="1800" b="0" i="0" u="none" strike="noStrike">
                        <a:solidFill>
                          <a:srgbClr val="000000"/>
                        </a:solidFill>
                        <a:latin typeface="+mn-lt"/>
                      </a:endParaRPr>
                    </a:p>
                  </a:txBody>
                  <a:tcPr marL="9525" marR="9525" marT="9525" marB="0" anchor="ctr"/>
                </a:tc>
                <a:tc>
                  <a:txBody>
                    <a:bodyPr/>
                    <a:lstStyle/>
                    <a:p>
                      <a:pPr algn="r" fontAlgn="ctr"/>
                      <a:r>
                        <a:rPr lang="en-US" altLang="zh-CN" sz="1800" u="none" strike="noStrike"/>
                        <a:t>400</a:t>
                      </a:r>
                      <a:endParaRPr lang="en-US" altLang="zh-CN" sz="1800" b="0" i="0" u="none" strike="noStrike">
                        <a:solidFill>
                          <a:srgbClr val="000000"/>
                        </a:solidFill>
                        <a:latin typeface="+mn-lt"/>
                      </a:endParaRPr>
                    </a:p>
                  </a:txBody>
                  <a:tcPr marL="9525" marR="9525" marT="9525" marB="0" anchor="ctr"/>
                </a:tc>
                <a:tc>
                  <a:txBody>
                    <a:bodyPr/>
                    <a:lstStyle/>
                    <a:p>
                      <a:pPr algn="r" fontAlgn="ctr"/>
                      <a:r>
                        <a:rPr lang="en-US" sz="1800" u="none" strike="noStrike"/>
                        <a:t>10.00 </a:t>
                      </a:r>
                      <a:endParaRPr lang="en-US" sz="1800" b="0" i="0" u="none" strike="noStrike">
                        <a:solidFill>
                          <a:srgbClr val="000000"/>
                        </a:solidFill>
                        <a:latin typeface="+mn-lt"/>
                      </a:endParaRPr>
                    </a:p>
                  </a:txBody>
                  <a:tcPr marL="9525" marR="9525" marT="9525" marB="0" anchor="ctr"/>
                </a:tc>
              </a:tr>
              <a:tr h="388940">
                <a:tc>
                  <a:txBody>
                    <a:bodyPr/>
                    <a:lstStyle/>
                    <a:p>
                      <a:pPr algn="l" fontAlgn="ctr"/>
                      <a:r>
                        <a:rPr lang="en-US" sz="1800" u="none" strike="noStrike"/>
                        <a:t>Rural people's livelihood projects</a:t>
                      </a:r>
                      <a:endParaRPr lang="en-US" sz="1800" b="0" i="0" u="none" strike="noStrike">
                        <a:solidFill>
                          <a:srgbClr val="000000"/>
                        </a:solidFill>
                        <a:latin typeface="+mn-lt"/>
                      </a:endParaRPr>
                    </a:p>
                  </a:txBody>
                  <a:tcPr marL="9525" marR="9525" marT="9525" marB="0" anchor="ctr"/>
                </a:tc>
                <a:tc>
                  <a:txBody>
                    <a:bodyPr/>
                    <a:lstStyle/>
                    <a:p>
                      <a:pPr algn="r" fontAlgn="ctr"/>
                      <a:r>
                        <a:rPr lang="en-US" altLang="zh-CN" sz="1800" u="none" strike="noStrike"/>
                        <a:t>370</a:t>
                      </a:r>
                      <a:endParaRPr lang="en-US" altLang="zh-CN" sz="1800" b="0" i="0" u="none" strike="noStrike">
                        <a:solidFill>
                          <a:srgbClr val="000000"/>
                        </a:solidFill>
                        <a:latin typeface="+mn-lt"/>
                      </a:endParaRPr>
                    </a:p>
                  </a:txBody>
                  <a:tcPr marL="9525" marR="9525" marT="9525" marB="0" anchor="ctr"/>
                </a:tc>
                <a:tc>
                  <a:txBody>
                    <a:bodyPr/>
                    <a:lstStyle/>
                    <a:p>
                      <a:pPr algn="r" fontAlgn="ctr"/>
                      <a:r>
                        <a:rPr lang="en-US" sz="1800" u="none" strike="noStrike"/>
                        <a:t>9.25 </a:t>
                      </a:r>
                      <a:endParaRPr lang="en-US" sz="1800" b="0" i="0" u="none" strike="noStrike">
                        <a:solidFill>
                          <a:srgbClr val="000000"/>
                        </a:solidFill>
                        <a:latin typeface="+mn-lt"/>
                      </a:endParaRPr>
                    </a:p>
                  </a:txBody>
                  <a:tcPr marL="9525" marR="9525" marT="9525" marB="0" anchor="ctr"/>
                </a:tc>
              </a:tr>
              <a:tr h="388940">
                <a:tc>
                  <a:txBody>
                    <a:bodyPr/>
                    <a:lstStyle/>
                    <a:p>
                      <a:pPr algn="l" fontAlgn="ctr"/>
                      <a:r>
                        <a:rPr lang="en-US" sz="1800" u="none" strike="noStrike"/>
                        <a:t>Infrastructure</a:t>
                      </a:r>
                      <a:endParaRPr lang="en-US" sz="1800" b="0" i="0" u="none" strike="noStrike">
                        <a:solidFill>
                          <a:srgbClr val="000000"/>
                        </a:solidFill>
                        <a:latin typeface="+mn-lt"/>
                      </a:endParaRPr>
                    </a:p>
                  </a:txBody>
                  <a:tcPr marL="9525" marR="9525" marT="9525" marB="0" anchor="ctr"/>
                </a:tc>
                <a:tc>
                  <a:txBody>
                    <a:bodyPr/>
                    <a:lstStyle/>
                    <a:p>
                      <a:pPr algn="r" fontAlgn="ctr"/>
                      <a:r>
                        <a:rPr lang="en-US" altLang="zh-CN" sz="1800" u="none" strike="noStrike"/>
                        <a:t>1500</a:t>
                      </a:r>
                      <a:endParaRPr lang="en-US" altLang="zh-CN" sz="1800" b="0" i="0" u="none" strike="noStrike">
                        <a:solidFill>
                          <a:srgbClr val="000000"/>
                        </a:solidFill>
                        <a:latin typeface="+mn-lt"/>
                      </a:endParaRPr>
                    </a:p>
                  </a:txBody>
                  <a:tcPr marL="9525" marR="9525" marT="9525" marB="0" anchor="ctr"/>
                </a:tc>
                <a:tc>
                  <a:txBody>
                    <a:bodyPr/>
                    <a:lstStyle/>
                    <a:p>
                      <a:pPr algn="r" fontAlgn="ctr"/>
                      <a:r>
                        <a:rPr lang="en-US" sz="1800" u="none" strike="noStrike"/>
                        <a:t>37.50 </a:t>
                      </a:r>
                      <a:endParaRPr lang="en-US" sz="1800" b="0" i="0" u="none" strike="noStrike">
                        <a:solidFill>
                          <a:srgbClr val="000000"/>
                        </a:solidFill>
                        <a:latin typeface="+mn-lt"/>
                      </a:endParaRPr>
                    </a:p>
                  </a:txBody>
                  <a:tcPr marL="9525" marR="9525" marT="9525" marB="0" anchor="ctr"/>
                </a:tc>
              </a:tr>
              <a:tr h="388940">
                <a:tc>
                  <a:txBody>
                    <a:bodyPr/>
                    <a:lstStyle/>
                    <a:p>
                      <a:pPr algn="l" fontAlgn="ctr"/>
                      <a:r>
                        <a:rPr lang="en-US" sz="1800" u="none" strike="noStrike"/>
                        <a:t>Social sector</a:t>
                      </a:r>
                      <a:r>
                        <a:rPr lang="en-US" sz="1600" u="none" strike="noStrike"/>
                        <a:t> </a:t>
                      </a:r>
                      <a:endParaRPr lang="en-US" sz="1800" b="0" i="0" u="none" strike="noStrike">
                        <a:solidFill>
                          <a:srgbClr val="000000"/>
                        </a:solidFill>
                        <a:latin typeface="+mn-lt"/>
                      </a:endParaRPr>
                    </a:p>
                  </a:txBody>
                  <a:tcPr marL="9525" marR="9525" marT="9525" marB="0" anchor="ctr"/>
                </a:tc>
                <a:tc>
                  <a:txBody>
                    <a:bodyPr/>
                    <a:lstStyle/>
                    <a:p>
                      <a:pPr algn="r" fontAlgn="ctr"/>
                      <a:r>
                        <a:rPr lang="en-US" altLang="zh-CN" sz="1800" u="none" strike="noStrike"/>
                        <a:t>150</a:t>
                      </a:r>
                      <a:endParaRPr lang="en-US" altLang="zh-CN" sz="1800" b="0" i="0" u="none" strike="noStrike">
                        <a:solidFill>
                          <a:srgbClr val="000000"/>
                        </a:solidFill>
                        <a:latin typeface="+mn-lt"/>
                      </a:endParaRPr>
                    </a:p>
                  </a:txBody>
                  <a:tcPr marL="9525" marR="9525" marT="9525" marB="0" anchor="ctr"/>
                </a:tc>
                <a:tc>
                  <a:txBody>
                    <a:bodyPr/>
                    <a:lstStyle/>
                    <a:p>
                      <a:pPr algn="r" fontAlgn="ctr"/>
                      <a:r>
                        <a:rPr lang="en-US" sz="1800" u="none" strike="noStrike"/>
                        <a:t>3.75 </a:t>
                      </a:r>
                      <a:endParaRPr lang="en-US" sz="1800" b="0" i="0" u="none" strike="noStrike">
                        <a:solidFill>
                          <a:srgbClr val="000000"/>
                        </a:solidFill>
                        <a:latin typeface="+mn-lt"/>
                      </a:endParaRPr>
                    </a:p>
                  </a:txBody>
                  <a:tcPr marL="9525" marR="9525" marT="9525" marB="0" anchor="ctr"/>
                </a:tc>
              </a:tr>
              <a:tr h="388940">
                <a:tc>
                  <a:txBody>
                    <a:bodyPr/>
                    <a:lstStyle/>
                    <a:p>
                      <a:pPr algn="l" fontAlgn="ctr"/>
                      <a:r>
                        <a:rPr lang="en-US" sz="1800" u="none" strike="noStrike"/>
                        <a:t>Energy conservation and environment projects</a:t>
                      </a:r>
                      <a:endParaRPr lang="en-US" sz="1800" b="0" i="0" u="none" strike="noStrike">
                        <a:solidFill>
                          <a:srgbClr val="000000"/>
                        </a:solidFill>
                        <a:latin typeface="+mn-lt"/>
                      </a:endParaRPr>
                    </a:p>
                  </a:txBody>
                  <a:tcPr marL="9525" marR="9525" marT="9525" marB="0" anchor="ctr"/>
                </a:tc>
                <a:tc>
                  <a:txBody>
                    <a:bodyPr/>
                    <a:lstStyle/>
                    <a:p>
                      <a:pPr algn="r" fontAlgn="ctr"/>
                      <a:r>
                        <a:rPr lang="en-US" altLang="zh-CN" sz="1800" u="none" strike="noStrike"/>
                        <a:t>210</a:t>
                      </a:r>
                      <a:endParaRPr lang="en-US" altLang="zh-CN" sz="1800" b="0" i="0" u="none" strike="noStrike">
                        <a:solidFill>
                          <a:srgbClr val="000000"/>
                        </a:solidFill>
                        <a:latin typeface="+mn-lt"/>
                      </a:endParaRPr>
                    </a:p>
                  </a:txBody>
                  <a:tcPr marL="9525" marR="9525" marT="9525" marB="0" anchor="ctr"/>
                </a:tc>
                <a:tc>
                  <a:txBody>
                    <a:bodyPr/>
                    <a:lstStyle/>
                    <a:p>
                      <a:pPr algn="r" fontAlgn="ctr"/>
                      <a:r>
                        <a:rPr lang="en-US" sz="1800" u="none" strike="noStrike"/>
                        <a:t>5.25 </a:t>
                      </a:r>
                      <a:endParaRPr lang="en-US" sz="1800" b="0" i="0" u="none" strike="noStrike">
                        <a:solidFill>
                          <a:srgbClr val="000000"/>
                        </a:solidFill>
                        <a:latin typeface="+mn-lt"/>
                      </a:endParaRPr>
                    </a:p>
                  </a:txBody>
                  <a:tcPr marL="9525" marR="9525" marT="9525" marB="0" anchor="ctr"/>
                </a:tc>
              </a:tr>
              <a:tr h="388940">
                <a:tc>
                  <a:txBody>
                    <a:bodyPr/>
                    <a:lstStyle/>
                    <a:p>
                      <a:pPr algn="l" fontAlgn="ctr"/>
                      <a:r>
                        <a:rPr lang="en-US" sz="1800" u="none" strike="noStrike"/>
                        <a:t>Structure adjustment and technology upgrade</a:t>
                      </a:r>
                      <a:r>
                        <a:rPr lang="en-US" sz="1600" u="none" strike="noStrike"/>
                        <a:t> </a:t>
                      </a:r>
                      <a:endParaRPr lang="en-US" sz="1800" b="0" i="0" u="none" strike="noStrike">
                        <a:solidFill>
                          <a:srgbClr val="000000"/>
                        </a:solidFill>
                        <a:latin typeface="+mn-lt"/>
                      </a:endParaRPr>
                    </a:p>
                  </a:txBody>
                  <a:tcPr marL="9525" marR="9525" marT="9525" marB="0" anchor="ctr"/>
                </a:tc>
                <a:tc>
                  <a:txBody>
                    <a:bodyPr/>
                    <a:lstStyle/>
                    <a:p>
                      <a:pPr algn="r" fontAlgn="ctr"/>
                      <a:r>
                        <a:rPr lang="en-US" altLang="zh-CN" sz="1800" u="none" strike="noStrike"/>
                        <a:t>370</a:t>
                      </a:r>
                      <a:endParaRPr lang="en-US" altLang="zh-CN" sz="1800" b="0" i="0" u="none" strike="noStrike">
                        <a:solidFill>
                          <a:srgbClr val="000000"/>
                        </a:solidFill>
                        <a:latin typeface="+mn-lt"/>
                      </a:endParaRPr>
                    </a:p>
                  </a:txBody>
                  <a:tcPr marL="9525" marR="9525" marT="9525" marB="0" anchor="ctr"/>
                </a:tc>
                <a:tc>
                  <a:txBody>
                    <a:bodyPr/>
                    <a:lstStyle/>
                    <a:p>
                      <a:pPr algn="r" fontAlgn="ctr"/>
                      <a:r>
                        <a:rPr lang="en-US" sz="1800" u="none" strike="noStrike"/>
                        <a:t>9.25 </a:t>
                      </a:r>
                      <a:endParaRPr lang="en-US" sz="1800" b="0" i="0" u="none" strike="noStrike">
                        <a:solidFill>
                          <a:srgbClr val="000000"/>
                        </a:solidFill>
                        <a:latin typeface="+mn-lt"/>
                      </a:endParaRPr>
                    </a:p>
                  </a:txBody>
                  <a:tcPr marL="9525" marR="9525" marT="9525" marB="0" anchor="ctr"/>
                </a:tc>
              </a:tr>
              <a:tr h="388940">
                <a:tc>
                  <a:txBody>
                    <a:bodyPr/>
                    <a:lstStyle/>
                    <a:p>
                      <a:pPr algn="l" fontAlgn="ctr"/>
                      <a:r>
                        <a:rPr lang="en-US" sz="1800" u="none" strike="noStrike"/>
                        <a:t>Reconstruction after earthquake</a:t>
                      </a:r>
                      <a:endParaRPr lang="en-US" sz="1800" b="0" i="0" u="none" strike="noStrike">
                        <a:solidFill>
                          <a:srgbClr val="000000"/>
                        </a:solidFill>
                        <a:latin typeface="+mn-lt"/>
                      </a:endParaRPr>
                    </a:p>
                  </a:txBody>
                  <a:tcPr marL="9525" marR="9525" marT="9525" marB="0" anchor="ctr"/>
                </a:tc>
                <a:tc>
                  <a:txBody>
                    <a:bodyPr/>
                    <a:lstStyle/>
                    <a:p>
                      <a:pPr algn="r" fontAlgn="ctr"/>
                      <a:r>
                        <a:rPr lang="en-US" altLang="zh-CN" sz="1800" u="none" strike="noStrike"/>
                        <a:t>1000</a:t>
                      </a:r>
                      <a:endParaRPr lang="en-US" altLang="zh-CN" sz="1800" b="0" i="0" u="none" strike="noStrike">
                        <a:solidFill>
                          <a:srgbClr val="000000"/>
                        </a:solidFill>
                        <a:latin typeface="+mn-lt"/>
                      </a:endParaRPr>
                    </a:p>
                  </a:txBody>
                  <a:tcPr marL="9525" marR="9525" marT="9525" marB="0" anchor="ctr"/>
                </a:tc>
                <a:tc>
                  <a:txBody>
                    <a:bodyPr/>
                    <a:lstStyle/>
                    <a:p>
                      <a:pPr algn="r" fontAlgn="ctr"/>
                      <a:r>
                        <a:rPr lang="en-US" sz="1800" u="none" strike="noStrike"/>
                        <a:t>25.00 </a:t>
                      </a:r>
                      <a:endParaRPr lang="en-US" sz="1800" b="0" i="0" u="none" strike="noStrike">
                        <a:solidFill>
                          <a:srgbClr val="000000"/>
                        </a:solidFill>
                        <a:latin typeface="+mn-lt"/>
                      </a:endParaRPr>
                    </a:p>
                  </a:txBody>
                  <a:tcPr marL="9525" marR="9525" marT="9525" marB="0" anchor="ctr"/>
                </a:tc>
              </a:tr>
              <a:tr h="388940">
                <a:tc>
                  <a:txBody>
                    <a:bodyPr/>
                    <a:lstStyle/>
                    <a:p>
                      <a:pPr algn="l" fontAlgn="ctr"/>
                      <a:r>
                        <a:rPr lang="en-US" sz="1800" u="none" strike="noStrike"/>
                        <a:t>Total</a:t>
                      </a:r>
                      <a:endParaRPr lang="en-US" sz="1800" b="0" i="0" u="none" strike="noStrike">
                        <a:solidFill>
                          <a:srgbClr val="000000"/>
                        </a:solidFill>
                        <a:latin typeface="+mn-lt"/>
                      </a:endParaRPr>
                    </a:p>
                  </a:txBody>
                  <a:tcPr marL="9525" marR="9525" marT="9525" marB="0" anchor="ctr"/>
                </a:tc>
                <a:tc>
                  <a:txBody>
                    <a:bodyPr/>
                    <a:lstStyle/>
                    <a:p>
                      <a:pPr algn="r" fontAlgn="ctr"/>
                      <a:r>
                        <a:rPr lang="en-US" altLang="zh-CN" sz="1800" u="none" strike="noStrike"/>
                        <a:t>4000</a:t>
                      </a:r>
                      <a:endParaRPr lang="en-US" altLang="zh-CN" sz="1800" b="0" i="0" u="none" strike="noStrike">
                        <a:solidFill>
                          <a:srgbClr val="000000"/>
                        </a:solidFill>
                        <a:latin typeface="+mn-lt"/>
                      </a:endParaRPr>
                    </a:p>
                  </a:txBody>
                  <a:tcPr marL="9525" marR="9525" marT="9525" marB="0" anchor="ctr"/>
                </a:tc>
                <a:tc>
                  <a:txBody>
                    <a:bodyPr/>
                    <a:lstStyle/>
                    <a:p>
                      <a:pPr algn="r" fontAlgn="ctr"/>
                      <a:r>
                        <a:rPr lang="en-US" sz="1800" u="none" strike="noStrike" dirty="0"/>
                        <a:t>100</a:t>
                      </a:r>
                      <a:endParaRPr lang="en-US" sz="1800" b="0" i="0" u="none" strike="noStrike" dirty="0">
                        <a:solidFill>
                          <a:srgbClr val="000000"/>
                        </a:solidFill>
                        <a:latin typeface="+mn-lt"/>
                      </a:endParaRPr>
                    </a:p>
                  </a:txBody>
                  <a:tcPr marL="9525" marR="9525" marT="9525" marB="0" anchor="ctr"/>
                </a:tc>
              </a:tr>
            </a:tbl>
          </a:graphicData>
        </a:graphic>
      </p:graphicFrame>
      <p:sp>
        <p:nvSpPr>
          <p:cNvPr id="22571" name="TextBox 4"/>
          <p:cNvSpPr txBox="1">
            <a:spLocks noChangeArrowheads="1"/>
          </p:cNvSpPr>
          <p:nvPr/>
        </p:nvSpPr>
        <p:spPr bwMode="auto">
          <a:xfrm>
            <a:off x="428625" y="5715000"/>
            <a:ext cx="6929438" cy="276225"/>
          </a:xfrm>
          <a:prstGeom prst="rect">
            <a:avLst/>
          </a:prstGeom>
          <a:noFill/>
          <a:ln w="9525">
            <a:noFill/>
            <a:miter lim="800000"/>
            <a:headEnd/>
            <a:tailEnd/>
          </a:ln>
        </p:spPr>
        <p:txBody>
          <a:bodyPr>
            <a:spAutoFit/>
          </a:bodyPr>
          <a:lstStyle/>
          <a:p>
            <a:r>
              <a:rPr lang="en-US" altLang="zh-CN" sz="1200">
                <a:latin typeface="Calibri" pitchFamily="34" charset="0"/>
              </a:rPr>
              <a:t>Data Source: NDRC website. </a:t>
            </a:r>
            <a:endParaRPr lang="zh-CN" altLang="en-US" sz="120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90" name="Rectangle 234"/>
          <p:cNvSpPr>
            <a:spLocks noGrp="1"/>
          </p:cNvSpPr>
          <p:nvPr>
            <p:ph type="title" idx="4294967295"/>
          </p:nvPr>
        </p:nvSpPr>
        <p:spPr/>
        <p:txBody>
          <a:bodyPr/>
          <a:lstStyle/>
          <a:p>
            <a:r>
              <a:rPr lang="en-US" altLang="zh-CN" sz="4000" dirty="0" smtClean="0">
                <a:solidFill>
                  <a:prstClr val="black"/>
                </a:solidFill>
              </a:rPr>
              <a:t>Chinese Way to Response to International Financial Crisis</a:t>
            </a:r>
            <a:endParaRPr lang="zh-CN" altLang="en-US" sz="4000" dirty="0" smtClean="0"/>
          </a:p>
        </p:txBody>
      </p:sp>
      <p:graphicFrame>
        <p:nvGraphicFramePr>
          <p:cNvPr id="45289" name="Group 233"/>
          <p:cNvGraphicFramePr>
            <a:graphicFrameLocks noGrp="1"/>
          </p:cNvGraphicFramePr>
          <p:nvPr>
            <p:ph idx="4294967295"/>
          </p:nvPr>
        </p:nvGraphicFramePr>
        <p:xfrm>
          <a:off x="755041" y="2394604"/>
          <a:ext cx="7674611" cy="3749040"/>
        </p:xfrm>
        <a:graphic>
          <a:graphicData uri="http://schemas.openxmlformats.org/drawingml/2006/table">
            <a:tbl>
              <a:tblPr>
                <a:tableStyleId>{B301B821-A1FF-4177-AEE7-76D212191A09}</a:tableStyleId>
              </a:tblPr>
              <a:tblGrid>
                <a:gridCol w="1659255"/>
                <a:gridCol w="2220913"/>
                <a:gridCol w="1987868"/>
                <a:gridCol w="1806575"/>
              </a:tblGrid>
              <a:tr h="699389">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lang="zh-CN" altLang="en-US" sz="1600" dirty="0" smtClean="0"/>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Total Investment </a:t>
                      </a:r>
                    </a:p>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in Fixed Assets </a:t>
                      </a:r>
                    </a:p>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(trillion) </a:t>
                      </a:r>
                      <a:endParaRPr lang="zh-CN" altLang="en-US" sz="1600" dirty="0" smtClean="0"/>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Ratio of </a:t>
                      </a:r>
                    </a:p>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State budget </a:t>
                      </a:r>
                    </a:p>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a:t>
                      </a:r>
                      <a:endParaRPr lang="zh-CN" altLang="en-US" sz="1600" dirty="0" smtClean="0"/>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Ratio of </a:t>
                      </a:r>
                    </a:p>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Self-raising and </a:t>
                      </a:r>
                    </a:p>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Other Funds (%)</a:t>
                      </a:r>
                      <a:endParaRPr lang="zh-CN" altLang="en-US" sz="1600" dirty="0" smtClean="0"/>
                    </a:p>
                  </a:txBody>
                  <a:tcPr horzOverflow="overflow"/>
                </a:tc>
              </a:tr>
              <a:tr h="28493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9</a:t>
                      </a:r>
                      <a:r>
                        <a:rPr lang="en-US" altLang="zh-CN" sz="1600" baseline="30000" dirty="0" smtClean="0"/>
                        <a:t>th</a:t>
                      </a:r>
                      <a:r>
                        <a:rPr lang="en-US" altLang="zh-CN" sz="1600" dirty="0" smtClean="0"/>
                        <a:t> Five-year</a:t>
                      </a:r>
                      <a:endParaRPr lang="zh-CN" altLang="en-US" sz="1600" dirty="0" smtClean="0"/>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13.9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smtClean="0"/>
                        <a:t>4.7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smtClean="0"/>
                        <a:t>68.1 </a:t>
                      </a:r>
                    </a:p>
                  </a:txBody>
                  <a:tcPr horzOverflow="overflow"/>
                </a:tc>
              </a:tr>
              <a:tr h="28493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10</a:t>
                      </a:r>
                      <a:r>
                        <a:rPr lang="en-US" altLang="zh-CN" sz="1600" baseline="30000" dirty="0" smtClean="0"/>
                        <a:t>th</a:t>
                      </a:r>
                      <a:r>
                        <a:rPr lang="en-US" altLang="zh-CN" sz="1600" baseline="0" dirty="0" smtClean="0"/>
                        <a:t> Five year</a:t>
                      </a:r>
                      <a:r>
                        <a:rPr lang="zh-CN" altLang="en-US" sz="1600" dirty="0" smtClean="0"/>
                        <a:t>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29.6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smtClean="0"/>
                        <a:t>5.3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smtClean="0"/>
                        <a:t>75.7 </a:t>
                      </a:r>
                    </a:p>
                  </a:txBody>
                  <a:tcPr horzOverflow="overflow"/>
                </a:tc>
              </a:tr>
              <a:tr h="28493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2006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11.0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4.4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81.5 </a:t>
                      </a:r>
                    </a:p>
                  </a:txBody>
                  <a:tcPr horzOverflow="overflow"/>
                </a:tc>
              </a:tr>
              <a:tr h="28493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2007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smtClean="0"/>
                        <a:t>13.7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smtClean="0"/>
                        <a:t>4.2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84.8 </a:t>
                      </a:r>
                    </a:p>
                  </a:txBody>
                  <a:tcPr horzOverflow="overflow"/>
                </a:tc>
              </a:tr>
              <a:tr h="28493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2008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smtClean="0"/>
                        <a:t>17.2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4.6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82.9 </a:t>
                      </a:r>
                    </a:p>
                  </a:txBody>
                  <a:tcPr horzOverflow="overflow"/>
                </a:tc>
              </a:tr>
              <a:tr h="28493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2009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smtClean="0"/>
                        <a:t>22.5 </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5.6 </a:t>
                      </a:r>
                    </a:p>
                  </a:txBody>
                  <a:tcPr horzOverflow="overflow"/>
                </a:tc>
                <a:tc>
                  <a:txBody>
                    <a:bodyPr/>
                    <a:lstStyle/>
                    <a:p>
                      <a:pPr marL="0" marR="0" lvl="0" indent="0" algn="r" defTabSz="914400" rtl="0" eaLnBrk="1" fontAlgn="base" latinLnBrk="0" hangingPunct="1">
                        <a:lnSpc>
                          <a:spcPct val="100000"/>
                        </a:lnSpc>
                        <a:spcBef>
                          <a:spcPct val="20000"/>
                        </a:spcBef>
                        <a:spcAft>
                          <a:spcPct val="0"/>
                        </a:spcAft>
                        <a:buClrTx/>
                        <a:buSzTx/>
                        <a:buFont typeface="Arial" charset="0"/>
                        <a:buNone/>
                        <a:tabLst/>
                      </a:pPr>
                      <a:r>
                        <a:rPr lang="en-US" altLang="zh-CN" sz="1600" dirty="0" smtClean="0"/>
                        <a:t>86.0</a:t>
                      </a:r>
                      <a:endParaRPr lang="zh-CN" altLang="en-US" sz="1600" dirty="0" smtClean="0"/>
                    </a:p>
                  </a:txBody>
                  <a:tcPr horzOverflow="overflow"/>
                </a:tc>
              </a:tr>
              <a:tr h="28493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2010 (predicted)</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smtClean="0"/>
                        <a:t>27-28 </a:t>
                      </a:r>
                    </a:p>
                  </a:txBody>
                  <a:tcPr horzOverflow="overflow"/>
                </a:tc>
                <a:tc>
                  <a:txBody>
                    <a:bodyPr/>
                    <a:lstStyle/>
                    <a:p>
                      <a:pPr marL="0" marR="0" lvl="0" indent="0" algn="r" defTabSz="914400" rtl="0" eaLnBrk="1" fontAlgn="base" latinLnBrk="0" hangingPunct="1">
                        <a:lnSpc>
                          <a:spcPct val="100000"/>
                        </a:lnSpc>
                        <a:spcBef>
                          <a:spcPct val="20000"/>
                        </a:spcBef>
                        <a:spcAft>
                          <a:spcPct val="0"/>
                        </a:spcAft>
                        <a:buClrTx/>
                        <a:buSzTx/>
                        <a:buFont typeface="Arial" charset="0"/>
                        <a:buNone/>
                        <a:tabLst/>
                      </a:pPr>
                      <a:endParaRPr lang="zh-CN" altLang="en-US" sz="1600" smtClean="0"/>
                    </a:p>
                  </a:txBody>
                  <a:tcPr horzOverflow="overflow"/>
                </a:tc>
                <a:tc>
                  <a:txBody>
                    <a:bodyPr/>
                    <a:lstStyle/>
                    <a:p>
                      <a:pPr marL="0" marR="0" lvl="0" indent="0" algn="r" defTabSz="914400" rtl="0" eaLnBrk="1" fontAlgn="base" latinLnBrk="0" hangingPunct="1">
                        <a:lnSpc>
                          <a:spcPct val="100000"/>
                        </a:lnSpc>
                        <a:spcBef>
                          <a:spcPct val="20000"/>
                        </a:spcBef>
                        <a:spcAft>
                          <a:spcPct val="0"/>
                        </a:spcAft>
                        <a:buClrTx/>
                        <a:buSzTx/>
                        <a:buFont typeface="Arial" charset="0"/>
                        <a:buNone/>
                        <a:tabLst/>
                      </a:pPr>
                      <a:endParaRPr lang="zh-CN" altLang="en-US" sz="1600" dirty="0" smtClean="0"/>
                    </a:p>
                  </a:txBody>
                  <a:tcPr horzOverflow="overflow"/>
                </a:tc>
              </a:tr>
              <a:tr h="4921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en-US" altLang="zh-CN" sz="1600" dirty="0" smtClean="0"/>
                        <a:t>2009-2010</a:t>
                      </a:r>
                    </a:p>
                  </a:txBody>
                  <a:tcPr horzOverflow="overflow"/>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49.5-50.5 </a:t>
                      </a:r>
                    </a:p>
                    <a:p>
                      <a:pPr marL="342900" marR="0" lvl="0" indent="-342900" algn="r" defTabSz="914400" rtl="0" eaLnBrk="1" fontAlgn="base" latinLnBrk="0" hangingPunct="1">
                        <a:lnSpc>
                          <a:spcPct val="100000"/>
                        </a:lnSpc>
                        <a:spcBef>
                          <a:spcPct val="0"/>
                        </a:spcBef>
                        <a:spcAft>
                          <a:spcPct val="0"/>
                        </a:spcAft>
                        <a:buClrTx/>
                        <a:buSzTx/>
                        <a:buFontTx/>
                        <a:buNone/>
                        <a:tabLst/>
                      </a:pPr>
                      <a:r>
                        <a:rPr lang="en-US" altLang="zh-CN" sz="1600" dirty="0" smtClean="0"/>
                        <a:t>(7.3-7.4 trillion USD)</a:t>
                      </a:r>
                    </a:p>
                  </a:txBody>
                  <a:tcPr horzOverflow="overflow"/>
                </a:tc>
                <a:tc>
                  <a:txBody>
                    <a:bodyPr/>
                    <a:lstStyle/>
                    <a:p>
                      <a:pPr marL="0" marR="0" lvl="0" indent="0" algn="r" defTabSz="914400" rtl="0" eaLnBrk="1" fontAlgn="base" latinLnBrk="0" hangingPunct="1">
                        <a:lnSpc>
                          <a:spcPct val="100000"/>
                        </a:lnSpc>
                        <a:spcBef>
                          <a:spcPct val="20000"/>
                        </a:spcBef>
                        <a:spcAft>
                          <a:spcPct val="0"/>
                        </a:spcAft>
                        <a:buClrTx/>
                        <a:buSzTx/>
                        <a:buFont typeface="Arial" charset="0"/>
                        <a:buNone/>
                        <a:tabLst/>
                      </a:pPr>
                      <a:endParaRPr lang="zh-CN" altLang="en-US" sz="1600" smtClean="0"/>
                    </a:p>
                  </a:txBody>
                  <a:tcPr horzOverflow="overflow"/>
                </a:tc>
                <a:tc>
                  <a:txBody>
                    <a:bodyPr/>
                    <a:lstStyle/>
                    <a:p>
                      <a:pPr marL="0" marR="0" lvl="0" indent="0" algn="r" defTabSz="914400" rtl="0" eaLnBrk="1" fontAlgn="base" latinLnBrk="0" hangingPunct="1">
                        <a:lnSpc>
                          <a:spcPct val="100000"/>
                        </a:lnSpc>
                        <a:spcBef>
                          <a:spcPct val="20000"/>
                        </a:spcBef>
                        <a:spcAft>
                          <a:spcPct val="0"/>
                        </a:spcAft>
                        <a:buClrTx/>
                        <a:buSzTx/>
                        <a:buFont typeface="Arial" charset="0"/>
                        <a:buNone/>
                        <a:tabLst/>
                      </a:pPr>
                      <a:endParaRPr lang="zh-CN" altLang="en-US" sz="1600" dirty="0" smtClean="0"/>
                    </a:p>
                  </a:txBody>
                  <a:tcPr horzOverflow="overflow"/>
                </a:tc>
              </a:tr>
            </a:tbl>
          </a:graphicData>
        </a:graphic>
      </p:graphicFrame>
      <p:sp>
        <p:nvSpPr>
          <p:cNvPr id="5" name="矩形 4"/>
          <p:cNvSpPr/>
          <p:nvPr/>
        </p:nvSpPr>
        <p:spPr>
          <a:xfrm>
            <a:off x="642910" y="2000240"/>
            <a:ext cx="7929618" cy="369332"/>
          </a:xfrm>
          <a:prstGeom prst="rect">
            <a:avLst/>
          </a:prstGeom>
        </p:spPr>
        <p:txBody>
          <a:bodyPr wrap="square">
            <a:spAutoFit/>
          </a:bodyPr>
          <a:lstStyle/>
          <a:p>
            <a:r>
              <a:rPr lang="en-US" altLang="zh-CN" dirty="0" smtClean="0"/>
              <a:t>Funds for Investment in Fixed Assets and its Structure in the Whole Country</a:t>
            </a:r>
            <a:endParaRPr lang="zh-CN" altLang="en-US" dirty="0"/>
          </a:p>
        </p:txBody>
      </p:sp>
      <p:sp>
        <p:nvSpPr>
          <p:cNvPr id="6" name="TextBox 4"/>
          <p:cNvSpPr txBox="1">
            <a:spLocks noChangeArrowheads="1"/>
          </p:cNvSpPr>
          <p:nvPr/>
        </p:nvSpPr>
        <p:spPr bwMode="auto">
          <a:xfrm>
            <a:off x="714397" y="6153171"/>
            <a:ext cx="6929437" cy="276225"/>
          </a:xfrm>
          <a:prstGeom prst="rect">
            <a:avLst/>
          </a:prstGeom>
          <a:noFill/>
          <a:ln w="9525">
            <a:noFill/>
            <a:miter lim="800000"/>
            <a:headEnd/>
            <a:tailEnd/>
          </a:ln>
        </p:spPr>
        <p:txBody>
          <a:bodyPr>
            <a:spAutoFit/>
          </a:bodyPr>
          <a:lstStyle/>
          <a:p>
            <a:r>
              <a:rPr lang="en-US" altLang="zh-CN" sz="1200" dirty="0">
                <a:latin typeface="Calibri" pitchFamily="34" charset="0"/>
              </a:rPr>
              <a:t>Data Source: China Statistical Yearbook (2009), and IMF. </a:t>
            </a:r>
            <a:endParaRPr lang="zh-CN" altLang="en-US" sz="1200" dirty="0">
              <a:latin typeface="Calibri" pitchFamily="34" charset="0"/>
            </a:endParaRPr>
          </a:p>
        </p:txBody>
      </p:sp>
      <p:sp>
        <p:nvSpPr>
          <p:cNvPr id="7" name="TextBox 6"/>
          <p:cNvSpPr txBox="1"/>
          <p:nvPr/>
        </p:nvSpPr>
        <p:spPr>
          <a:xfrm>
            <a:off x="1142976" y="1500174"/>
            <a:ext cx="7072362" cy="461665"/>
          </a:xfrm>
          <a:prstGeom prst="rect">
            <a:avLst/>
          </a:prstGeom>
          <a:noFill/>
        </p:spPr>
        <p:txBody>
          <a:bodyPr wrap="square" rtlCol="0">
            <a:spAutoFit/>
          </a:bodyPr>
          <a:lstStyle/>
          <a:p>
            <a:r>
              <a:rPr lang="en-US" altLang="zh-CN" sz="2400" dirty="0" smtClean="0"/>
              <a:t>Fiscal stimulus has spurred non-state investment</a:t>
            </a:r>
            <a:endParaRPr lang="zh-CN" alt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23554" name="内容占位符 2"/>
          <p:cNvSpPr>
            <a:spLocks noGrp="1"/>
          </p:cNvSpPr>
          <p:nvPr>
            <p:ph idx="1"/>
          </p:nvPr>
        </p:nvSpPr>
        <p:spPr/>
        <p:txBody>
          <a:bodyPr/>
          <a:lstStyle/>
          <a:p>
            <a:r>
              <a:rPr lang="en-US" altLang="zh-CN" smtClean="0"/>
              <a:t>Keep robust economic growth during the crisis</a:t>
            </a:r>
          </a:p>
          <a:p>
            <a:r>
              <a:rPr lang="en-US" altLang="zh-CN" smtClean="0"/>
              <a:t>Maintain high employment rate</a:t>
            </a:r>
          </a:p>
          <a:p>
            <a:r>
              <a:rPr lang="en-US" altLang="zh-CN" smtClean="0"/>
              <a:t>Increase household income</a:t>
            </a:r>
          </a:p>
          <a:p>
            <a:r>
              <a:rPr lang="en-US" altLang="zh-CN" smtClean="0"/>
              <a:t>Keep CPI stable</a:t>
            </a:r>
          </a:p>
          <a:p>
            <a:r>
              <a:rPr lang="en-US" altLang="zh-CN" smtClean="0"/>
              <a:t>Improve the situation of international balance of payment</a:t>
            </a:r>
            <a:endParaRPr lang="zh-CN" alt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24578" name="内容占位符 2"/>
          <p:cNvSpPr>
            <a:spLocks noGrp="1"/>
          </p:cNvSpPr>
          <p:nvPr>
            <p:ph idx="1"/>
          </p:nvPr>
        </p:nvSpPr>
        <p:spPr/>
        <p:txBody>
          <a:bodyPr/>
          <a:lstStyle/>
          <a:p>
            <a:r>
              <a:rPr lang="en-US" altLang="zh-CN" smtClean="0"/>
              <a:t>China has kept its robust economic growth during and after the crisis</a:t>
            </a:r>
          </a:p>
          <a:p>
            <a:pPr lvl="1"/>
            <a:r>
              <a:rPr lang="en-US" altLang="zh-CN" smtClean="0"/>
              <a:t>Several suspects about  China’s performance</a:t>
            </a:r>
          </a:p>
          <a:p>
            <a:pPr lvl="2"/>
            <a:r>
              <a:rPr lang="en-US" altLang="zh-CN" smtClean="0"/>
              <a:t>V-shape</a:t>
            </a:r>
          </a:p>
          <a:p>
            <a:pPr lvl="2"/>
            <a:r>
              <a:rPr lang="en-US" altLang="zh-CN" smtClean="0"/>
              <a:t>U-shape</a:t>
            </a:r>
          </a:p>
          <a:p>
            <a:pPr lvl="2"/>
            <a:r>
              <a:rPr lang="en-US" altLang="zh-CN" smtClean="0"/>
              <a:t>L-shape</a:t>
            </a:r>
          </a:p>
          <a:p>
            <a:pPr lvl="2"/>
            <a:r>
              <a:rPr lang="en-US" altLang="zh-CN" smtClean="0"/>
              <a:t>W-shape</a:t>
            </a:r>
          </a:p>
          <a:p>
            <a:pPr lvl="1"/>
            <a:r>
              <a:rPr lang="en-US" altLang="zh-CN" smtClean="0"/>
              <a:t>The real case that the economy is only SLOW DOWN in China</a:t>
            </a:r>
            <a:endParaRPr lang="zh-CN" alt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25602" name="内容占位符 2"/>
          <p:cNvSpPr>
            <a:spLocks noGrp="1"/>
          </p:cNvSpPr>
          <p:nvPr>
            <p:ph idx="1"/>
          </p:nvPr>
        </p:nvSpPr>
        <p:spPr/>
        <p:txBody>
          <a:bodyPr/>
          <a:lstStyle/>
          <a:p>
            <a:r>
              <a:rPr lang="en-US" altLang="zh-CN" smtClean="0"/>
              <a:t>China has contributed over 50% of the world economic growth in 2009</a:t>
            </a:r>
          </a:p>
          <a:p>
            <a:endParaRPr lang="zh-CN" altLang="en-US" smtClean="0"/>
          </a:p>
        </p:txBody>
      </p:sp>
      <p:sp>
        <p:nvSpPr>
          <p:cNvPr id="25604" name="TextBox 4"/>
          <p:cNvSpPr txBox="1">
            <a:spLocks noChangeArrowheads="1"/>
          </p:cNvSpPr>
          <p:nvPr/>
        </p:nvSpPr>
        <p:spPr bwMode="auto">
          <a:xfrm>
            <a:off x="642938" y="6143625"/>
            <a:ext cx="6929437" cy="276225"/>
          </a:xfrm>
          <a:prstGeom prst="rect">
            <a:avLst/>
          </a:prstGeom>
          <a:noFill/>
          <a:ln w="9525">
            <a:noFill/>
            <a:miter lim="800000"/>
            <a:headEnd/>
            <a:tailEnd/>
          </a:ln>
        </p:spPr>
        <p:txBody>
          <a:bodyPr>
            <a:spAutoFit/>
          </a:bodyPr>
          <a:lstStyle/>
          <a:p>
            <a:r>
              <a:rPr lang="en-US" altLang="zh-CN" sz="1200" dirty="0">
                <a:latin typeface="Calibri" pitchFamily="34" charset="0"/>
              </a:rPr>
              <a:t>Data Source: China Statistical Yearbook (2009), and IMF. </a:t>
            </a:r>
            <a:endParaRPr lang="zh-CN" altLang="en-US" sz="1200" dirty="0">
              <a:latin typeface="Calibri" pitchFamily="34" charset="0"/>
            </a:endParaRPr>
          </a:p>
        </p:txBody>
      </p:sp>
      <p:graphicFrame>
        <p:nvGraphicFramePr>
          <p:cNvPr id="6" name="图表 5"/>
          <p:cNvGraphicFramePr/>
          <p:nvPr/>
        </p:nvGraphicFramePr>
        <p:xfrm>
          <a:off x="714348" y="2714620"/>
          <a:ext cx="7715304" cy="34290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3" name="内容占位符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altLang="zh-CN" dirty="0" smtClean="0"/>
              <a:t>China has created many job positions</a:t>
            </a:r>
          </a:p>
          <a:p>
            <a:pPr lvl="1" fontAlgn="auto">
              <a:spcAft>
                <a:spcPts val="0"/>
              </a:spcAft>
              <a:buFont typeface="Arial" pitchFamily="34" charset="0"/>
              <a:buChar char="–"/>
              <a:defRPr/>
            </a:pPr>
            <a:r>
              <a:rPr lang="en-US" altLang="zh-CN" sz="2400" dirty="0" smtClean="0"/>
              <a:t>World unemployment rate has reached 6.6% in 2009, of which, youth unemployment rate is 13.4% (ILO, 2010)</a:t>
            </a:r>
          </a:p>
          <a:p>
            <a:pPr lvl="1" fontAlgn="auto">
              <a:spcAft>
                <a:spcPts val="0"/>
              </a:spcAft>
              <a:buFont typeface="Arial" pitchFamily="34" charset="0"/>
              <a:buChar char="–"/>
              <a:defRPr/>
            </a:pPr>
            <a:r>
              <a:rPr lang="en-US" altLang="zh-CN" sz="2400" dirty="0" smtClean="0"/>
              <a:t>Absorb new labors, and the first time employment rate (</a:t>
            </a:r>
            <a:r>
              <a:rPr lang="zh-CN" altLang="en-US" sz="2400" dirty="0" smtClean="0"/>
              <a:t>初次就业率</a:t>
            </a:r>
            <a:r>
              <a:rPr lang="en-US" altLang="zh-CN" sz="2400" dirty="0" smtClean="0"/>
              <a:t>) of college graduates is 74% in 2009, and has achieved 84% at the end of 2009</a:t>
            </a:r>
          </a:p>
          <a:p>
            <a:pPr lvl="1" fontAlgn="auto">
              <a:spcAft>
                <a:spcPts val="0"/>
              </a:spcAft>
              <a:buFont typeface="Arial" pitchFamily="34" charset="0"/>
              <a:buChar char="–"/>
              <a:defRPr/>
            </a:pPr>
            <a:r>
              <a:rPr lang="en-US" altLang="zh-CN" sz="2400" dirty="0" smtClean="0"/>
              <a:t>Urban employment number has rebounded, only slightly declining at Q4 of 2008. 1.46 million unemployed workers has been reemployed during January to November, 2009</a:t>
            </a:r>
          </a:p>
          <a:p>
            <a:pPr lvl="1" fontAlgn="auto">
              <a:spcAft>
                <a:spcPts val="0"/>
              </a:spcAft>
              <a:buFont typeface="Arial" pitchFamily="34" charset="0"/>
              <a:buChar char="–"/>
              <a:defRPr/>
            </a:pPr>
            <a:r>
              <a:rPr lang="en-US" altLang="zh-CN" sz="2400" dirty="0" smtClean="0"/>
              <a:t>Solve unemployment of migrant workers, only 4.6% of 20 million migrant workers are unemployed at the end of 2009</a:t>
            </a:r>
            <a:endParaRPr lang="zh-CN" alt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27650" name="内容占位符 2"/>
          <p:cNvSpPr>
            <a:spLocks noGrp="1"/>
          </p:cNvSpPr>
          <p:nvPr>
            <p:ph idx="1"/>
          </p:nvPr>
        </p:nvSpPr>
        <p:spPr/>
        <p:txBody>
          <a:bodyPr/>
          <a:lstStyle/>
          <a:p>
            <a:r>
              <a:rPr lang="en-US" altLang="zh-CN" smtClean="0"/>
              <a:t>Urban employment number has rebounded</a:t>
            </a:r>
            <a:endParaRPr lang="zh-CN" altLang="en-US" smtClean="0"/>
          </a:p>
        </p:txBody>
      </p:sp>
      <p:graphicFrame>
        <p:nvGraphicFramePr>
          <p:cNvPr id="4" name="图表 3"/>
          <p:cNvGraphicFramePr/>
          <p:nvPr/>
        </p:nvGraphicFramePr>
        <p:xfrm>
          <a:off x="785786" y="2214554"/>
          <a:ext cx="7643866" cy="3857652"/>
        </p:xfrm>
        <a:graphic>
          <a:graphicData uri="http://schemas.openxmlformats.org/drawingml/2006/chart">
            <c:chart xmlns:c="http://schemas.openxmlformats.org/drawingml/2006/chart" xmlns:r="http://schemas.openxmlformats.org/officeDocument/2006/relationships" r:id="rId2"/>
          </a:graphicData>
        </a:graphic>
      </p:graphicFrame>
      <p:sp>
        <p:nvSpPr>
          <p:cNvPr id="27652" name="TextBox 4"/>
          <p:cNvSpPr txBox="1">
            <a:spLocks noChangeArrowheads="1"/>
          </p:cNvSpPr>
          <p:nvPr/>
        </p:nvSpPr>
        <p:spPr bwMode="auto">
          <a:xfrm>
            <a:off x="857250" y="6143625"/>
            <a:ext cx="6929438" cy="276225"/>
          </a:xfrm>
          <a:prstGeom prst="rect">
            <a:avLst/>
          </a:prstGeom>
          <a:noFill/>
          <a:ln w="9525">
            <a:noFill/>
            <a:miter lim="800000"/>
            <a:headEnd/>
            <a:tailEnd/>
          </a:ln>
        </p:spPr>
        <p:txBody>
          <a:bodyPr>
            <a:spAutoFit/>
          </a:bodyPr>
          <a:lstStyle/>
          <a:p>
            <a:r>
              <a:rPr lang="en-US" altLang="zh-CN" sz="1200">
                <a:latin typeface="Calibri" pitchFamily="34" charset="0"/>
              </a:rPr>
              <a:t>Data Source: China Statistical Yearbook (2009), and Work Report of Government (2010). </a:t>
            </a:r>
            <a:endParaRPr lang="zh-CN" altLang="en-US" sz="1200">
              <a:latin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3" name="内容占位符 2"/>
          <p:cNvSpPr>
            <a:spLocks noGrp="1"/>
          </p:cNvSpPr>
          <p:nvPr>
            <p:ph idx="1"/>
          </p:nvPr>
        </p:nvSpPr>
        <p:spPr/>
        <p:txBody>
          <a:bodyPr rtlCol="0">
            <a:normAutofit fontScale="92500"/>
          </a:bodyPr>
          <a:lstStyle/>
          <a:p>
            <a:pPr fontAlgn="auto">
              <a:spcAft>
                <a:spcPts val="0"/>
              </a:spcAft>
              <a:buFont typeface="Arial" pitchFamily="34" charset="0"/>
              <a:buChar char="•"/>
              <a:defRPr/>
            </a:pPr>
            <a:r>
              <a:rPr lang="en-US" altLang="zh-CN" dirty="0" smtClean="0"/>
              <a:t>Household income has kept increased</a:t>
            </a:r>
          </a:p>
          <a:p>
            <a:pPr lvl="1" fontAlgn="auto">
              <a:spcAft>
                <a:spcPts val="0"/>
              </a:spcAft>
              <a:buFont typeface="Arial" pitchFamily="34" charset="0"/>
              <a:buChar char="–"/>
              <a:defRPr/>
            </a:pPr>
            <a:r>
              <a:rPr lang="en-US" altLang="zh-CN" dirty="0" smtClean="0"/>
              <a:t>Annual per capita disposable income of urban households and annual per capita net income of rural households has increased 9.8% and 8.5% respectively, and higher than GDP growth rate 8.1%</a:t>
            </a:r>
          </a:p>
          <a:p>
            <a:pPr lvl="1" fontAlgn="auto">
              <a:spcAft>
                <a:spcPts val="0"/>
              </a:spcAft>
              <a:buFont typeface="Arial" pitchFamily="34" charset="0"/>
              <a:buChar char="–"/>
              <a:defRPr/>
            </a:pPr>
            <a:r>
              <a:rPr lang="en-US" altLang="zh-CN" dirty="0" smtClean="0"/>
              <a:t>International financial crisis has increased 17 million poverty population in east Asia and Pacific region, and about 4 million population will drop into 1.25 consumption dollar per day to increase total poverty population into 21 million in 2010 (ADB, 2009)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29698" name="内容占位符 2"/>
          <p:cNvSpPr>
            <a:spLocks noGrp="1"/>
          </p:cNvSpPr>
          <p:nvPr>
            <p:ph idx="1"/>
          </p:nvPr>
        </p:nvSpPr>
        <p:spPr/>
        <p:txBody>
          <a:bodyPr/>
          <a:lstStyle/>
          <a:p>
            <a:r>
              <a:rPr lang="en-US" altLang="zh-CN" smtClean="0"/>
              <a:t>Keep CPI stable</a:t>
            </a:r>
          </a:p>
          <a:p>
            <a:pPr lvl="1"/>
            <a:r>
              <a:rPr lang="en-US" altLang="zh-CN" smtClean="0"/>
              <a:t>China’s CPI is -0.7% in 2009, of which, 0.9% in urban areas</a:t>
            </a:r>
            <a:r>
              <a:rPr lang="zh-CN" altLang="en-US" smtClean="0"/>
              <a:t> </a:t>
            </a:r>
            <a:r>
              <a:rPr lang="en-US" altLang="zh-CN" smtClean="0"/>
              <a:t>and -0.3% in rural areas</a:t>
            </a:r>
          </a:p>
          <a:p>
            <a:pPr lvl="1"/>
            <a:r>
              <a:rPr lang="en-US" altLang="zh-CN" smtClean="0"/>
              <a:t>Base on the definition  of </a:t>
            </a:r>
            <a:r>
              <a:rPr lang="en-US" altLang="zh-CN" i="1" smtClean="0"/>
              <a:t>The Economists</a:t>
            </a:r>
            <a:r>
              <a:rPr lang="en-US" altLang="zh-CN" smtClean="0"/>
              <a:t>, China was in the deflation stage</a:t>
            </a:r>
          </a:p>
          <a:p>
            <a:pPr lvl="1"/>
            <a:r>
              <a:rPr lang="en-US" altLang="zh-CN" smtClean="0"/>
              <a:t>China is likely to have moderate inflation in 2010, the primary task is to prevent the deflation and over-production which has happened during 1998-2002</a:t>
            </a:r>
          </a:p>
          <a:p>
            <a:pPr lvl="1"/>
            <a:endParaRPr lang="zh-CN" alt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3" name="内容占位符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altLang="zh-CN" dirty="0" smtClean="0"/>
              <a:t>Improve the situation of international balance of payment</a:t>
            </a:r>
          </a:p>
          <a:p>
            <a:pPr lvl="1" fontAlgn="auto">
              <a:spcAft>
                <a:spcPts val="0"/>
              </a:spcAft>
              <a:buFont typeface="Arial" pitchFamily="34" charset="0"/>
              <a:buChar char="–"/>
              <a:defRPr/>
            </a:pPr>
            <a:r>
              <a:rPr lang="en-US" altLang="zh-CN" dirty="0" smtClean="0"/>
              <a:t>The proportion of the trade balance to the total GDP has decreased from 7.6% in 2007, to 6.6% in 2008, then to 4% in 2009</a:t>
            </a:r>
          </a:p>
          <a:p>
            <a:pPr lvl="1" fontAlgn="auto">
              <a:spcAft>
                <a:spcPts val="0"/>
              </a:spcAft>
              <a:buFont typeface="Arial" pitchFamily="34" charset="0"/>
              <a:buChar char="–"/>
              <a:defRPr/>
            </a:pPr>
            <a:r>
              <a:rPr lang="en-US" altLang="zh-CN" dirty="0" smtClean="0"/>
              <a:t>Three major influences of financial crisis to country’s economy are (1) uncertainty of liquidity, (2) decline of international capital and (3) decline of international trade, among them, only the third factor has influenced Chinese economy</a:t>
            </a:r>
            <a:endParaRPr lang="zh-CN" altLang="en-US" dirty="0" smtClean="0"/>
          </a:p>
          <a:p>
            <a:pPr lvl="1" fontAlgn="auto">
              <a:spcAft>
                <a:spcPts val="0"/>
              </a:spcAft>
              <a:buFont typeface="Arial" pitchFamily="34" charset="0"/>
              <a:buChar char="–"/>
              <a:defRPr/>
            </a:pP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p:txBody>
          <a:bodyPr/>
          <a:lstStyle/>
          <a:p>
            <a:r>
              <a:rPr lang="en-US" altLang="zh-CN" smtClean="0"/>
              <a:t>Can China Save the World?</a:t>
            </a:r>
            <a:endParaRPr lang="zh-CN" altLang="en-US" smtClean="0"/>
          </a:p>
        </p:txBody>
      </p:sp>
      <p:sp>
        <p:nvSpPr>
          <p:cNvPr id="14338" name="内容占位符 2"/>
          <p:cNvSpPr>
            <a:spLocks noGrp="1"/>
          </p:cNvSpPr>
          <p:nvPr>
            <p:ph idx="1"/>
          </p:nvPr>
        </p:nvSpPr>
        <p:spPr>
          <a:xfrm>
            <a:off x="285750" y="1600200"/>
            <a:ext cx="5857875" cy="4757738"/>
          </a:xfrm>
        </p:spPr>
        <p:txBody>
          <a:bodyPr/>
          <a:lstStyle/>
          <a:p>
            <a:r>
              <a:rPr lang="en-US" altLang="zh-CN" sz="2200" smtClean="0"/>
              <a:t>China won't see GDP rise more than 4% in 2009, and the country's economy may not grow at all. </a:t>
            </a:r>
            <a:r>
              <a:rPr lang="en-US" altLang="zh-CN" sz="2200" i="1" smtClean="0"/>
              <a:t>Time Magazine</a:t>
            </a:r>
            <a:r>
              <a:rPr lang="en-US" altLang="zh-CN" sz="2200" smtClean="0"/>
              <a:t>, 03/02/2009</a:t>
            </a:r>
          </a:p>
          <a:p>
            <a:r>
              <a:rPr lang="en-US" altLang="zh-CN" sz="2200" smtClean="0"/>
              <a:t>Not surprisingly, China has now become the focus of a world that is looking for a way out of the swamp. </a:t>
            </a:r>
            <a:r>
              <a:rPr lang="en-US" altLang="zh-CN" sz="2200" i="1" smtClean="0"/>
              <a:t>Time Magazine</a:t>
            </a:r>
            <a:r>
              <a:rPr lang="en-US" altLang="zh-CN" sz="2200" smtClean="0"/>
              <a:t>, 10/08/2009</a:t>
            </a:r>
          </a:p>
          <a:p>
            <a:r>
              <a:rPr lang="en-US" altLang="zh-CN" sz="2200" smtClean="0"/>
              <a:t>“The Chinese Worker - Person of the Year 2009” - We found some of the people who are leading the world to economic recovery: Chinese men and women, their struggles in the past, their thoughts on the present and their eyes on the future. </a:t>
            </a:r>
            <a:r>
              <a:rPr lang="en-US" altLang="zh-CN" sz="2200" i="1" smtClean="0"/>
              <a:t>Time Magazine</a:t>
            </a:r>
            <a:r>
              <a:rPr lang="en-US" altLang="zh-CN" sz="2200" smtClean="0"/>
              <a:t>, 16/12/2009</a:t>
            </a:r>
            <a:endParaRPr lang="zh-CN" altLang="en-US" sz="2200" smtClean="0"/>
          </a:p>
        </p:txBody>
      </p:sp>
      <p:pic>
        <p:nvPicPr>
          <p:cNvPr id="14339" name="Picture 2" descr="C:\Documents and Settings\WeiXing\桌面\US PPT\b8b701a97b.jpg"/>
          <p:cNvPicPr>
            <a:picLocks noChangeAspect="1" noChangeArrowheads="1"/>
          </p:cNvPicPr>
          <p:nvPr/>
        </p:nvPicPr>
        <p:blipFill>
          <a:blip r:embed="rId2" cstate="print"/>
          <a:srcRect/>
          <a:stretch>
            <a:fillRect/>
          </a:stretch>
        </p:blipFill>
        <p:spPr bwMode="auto">
          <a:xfrm>
            <a:off x="6267450" y="1857375"/>
            <a:ext cx="2519363" cy="1982788"/>
          </a:xfrm>
          <a:prstGeom prst="rect">
            <a:avLst/>
          </a:prstGeom>
          <a:noFill/>
          <a:ln w="6350">
            <a:solidFill>
              <a:schemeClr val="tx1"/>
            </a:solidFill>
            <a:bevel/>
            <a:headEnd/>
            <a:tailEnd/>
          </a:ln>
        </p:spPr>
      </p:pic>
      <p:pic>
        <p:nvPicPr>
          <p:cNvPr id="14340" name="Picture 3" descr="C:\Documents and Settings\WeiXing\桌面\US PPT\P200912171327329310288941.jpg"/>
          <p:cNvPicPr>
            <a:picLocks noChangeAspect="1" noChangeArrowheads="1"/>
          </p:cNvPicPr>
          <p:nvPr/>
        </p:nvPicPr>
        <p:blipFill>
          <a:blip r:embed="rId3" cstate="print"/>
          <a:srcRect/>
          <a:stretch>
            <a:fillRect/>
          </a:stretch>
        </p:blipFill>
        <p:spPr bwMode="auto">
          <a:xfrm>
            <a:off x="6267450" y="4286250"/>
            <a:ext cx="2519363" cy="1641475"/>
          </a:xfrm>
          <a:prstGeom prst="rect">
            <a:avLst/>
          </a:prstGeom>
          <a:noFill/>
          <a:ln w="3175">
            <a:solidFill>
              <a:schemeClr val="tx1"/>
            </a:solidFill>
            <a:bevel/>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31746" name="内容占位符 2"/>
          <p:cNvSpPr>
            <a:spLocks noGrp="1"/>
          </p:cNvSpPr>
          <p:nvPr>
            <p:ph idx="1"/>
          </p:nvPr>
        </p:nvSpPr>
        <p:spPr/>
        <p:txBody>
          <a:bodyPr/>
          <a:lstStyle/>
          <a:p>
            <a:r>
              <a:rPr lang="en-US" altLang="zh-CN" sz="2800" dirty="0" smtClean="0"/>
              <a:t>China’s global economic position has been strengthened during the crisis</a:t>
            </a:r>
          </a:p>
          <a:p>
            <a:pPr lvl="1"/>
            <a:r>
              <a:rPr lang="en-US" altLang="zh-CN" sz="2400" dirty="0" smtClean="0"/>
              <a:t>China has been the second largest economy (exceed Japan)  in exchange term in the world</a:t>
            </a:r>
            <a:endParaRPr lang="zh-CN" altLang="en-US" sz="2400" dirty="0" smtClean="0"/>
          </a:p>
        </p:txBody>
      </p:sp>
      <p:graphicFrame>
        <p:nvGraphicFramePr>
          <p:cNvPr id="4" name="表格 3"/>
          <p:cNvGraphicFramePr>
            <a:graphicFrameLocks noGrp="1"/>
          </p:cNvGraphicFramePr>
          <p:nvPr/>
        </p:nvGraphicFramePr>
        <p:xfrm>
          <a:off x="1000125" y="3357566"/>
          <a:ext cx="7072362" cy="2714640"/>
        </p:xfrm>
        <a:graphic>
          <a:graphicData uri="http://schemas.openxmlformats.org/drawingml/2006/table">
            <a:tbl>
              <a:tblPr>
                <a:tableStyleId>{B301B821-A1FF-4177-AEE7-76D212191A09}</a:tableStyleId>
              </a:tblPr>
              <a:tblGrid>
                <a:gridCol w="2207298"/>
                <a:gridCol w="1216266"/>
                <a:gridCol w="1216266"/>
                <a:gridCol w="1216266"/>
                <a:gridCol w="1216266"/>
              </a:tblGrid>
              <a:tr h="452440">
                <a:tc>
                  <a:txBody>
                    <a:bodyPr/>
                    <a:lstStyle/>
                    <a:p>
                      <a:pPr algn="ctr" fontAlgn="ctr"/>
                      <a:r>
                        <a:rPr lang="en-US" altLang="zh-CN" sz="1600" b="0" i="0" u="none" strike="noStrike" dirty="0" smtClean="0">
                          <a:solidFill>
                            <a:srgbClr val="000000"/>
                          </a:solidFill>
                          <a:latin typeface="+mn-lt"/>
                        </a:rPr>
                        <a:t>Exchange rate (%)</a:t>
                      </a:r>
                      <a:endParaRPr lang="zh-CN" sz="1600" b="0" i="0" u="none" strike="noStrike" dirty="0">
                        <a:solidFill>
                          <a:srgbClr val="000000"/>
                        </a:solidFill>
                        <a:latin typeface="+mn-lt"/>
                      </a:endParaRPr>
                    </a:p>
                  </a:txBody>
                  <a:tcPr marL="9525" marR="9525" marT="9525" marB="0" anchor="ctr"/>
                </a:tc>
                <a:tc>
                  <a:txBody>
                    <a:bodyPr/>
                    <a:lstStyle/>
                    <a:p>
                      <a:pPr algn="ctr" fontAlgn="ctr"/>
                      <a:r>
                        <a:rPr lang="en-US" sz="1600" u="none" strike="noStrike"/>
                        <a:t>2006</a:t>
                      </a:r>
                      <a:endParaRPr lang="zh-CN" sz="1600" b="0" i="0" u="none" strike="noStrike">
                        <a:solidFill>
                          <a:srgbClr val="000000"/>
                        </a:solidFill>
                        <a:latin typeface="+mn-lt"/>
                      </a:endParaRPr>
                    </a:p>
                  </a:txBody>
                  <a:tcPr marL="9525" marR="9525" marT="9525" marB="0" anchor="ctr"/>
                </a:tc>
                <a:tc>
                  <a:txBody>
                    <a:bodyPr/>
                    <a:lstStyle/>
                    <a:p>
                      <a:pPr algn="ctr" fontAlgn="ctr"/>
                      <a:r>
                        <a:rPr lang="en-US" sz="1600" u="none" strike="noStrike"/>
                        <a:t>2007</a:t>
                      </a:r>
                      <a:endParaRPr lang="zh-CN" sz="1600" b="0" i="0" u="none" strike="noStrike">
                        <a:solidFill>
                          <a:srgbClr val="000000"/>
                        </a:solidFill>
                        <a:latin typeface="+mn-lt"/>
                      </a:endParaRPr>
                    </a:p>
                  </a:txBody>
                  <a:tcPr marL="9525" marR="9525" marT="9525" marB="0" anchor="ctr"/>
                </a:tc>
                <a:tc>
                  <a:txBody>
                    <a:bodyPr/>
                    <a:lstStyle/>
                    <a:p>
                      <a:pPr algn="ctr" fontAlgn="ctr"/>
                      <a:r>
                        <a:rPr lang="en-US" sz="1600" u="none" strike="noStrike"/>
                        <a:t>2008</a:t>
                      </a:r>
                      <a:endParaRPr lang="zh-CN" sz="1600" b="0" i="0" u="none" strike="noStrike">
                        <a:solidFill>
                          <a:srgbClr val="000000"/>
                        </a:solidFill>
                        <a:latin typeface="+mn-lt"/>
                      </a:endParaRPr>
                    </a:p>
                  </a:txBody>
                  <a:tcPr marL="9525" marR="9525" marT="9525" marB="0" anchor="ctr"/>
                </a:tc>
                <a:tc>
                  <a:txBody>
                    <a:bodyPr/>
                    <a:lstStyle/>
                    <a:p>
                      <a:pPr algn="ctr" fontAlgn="ctr"/>
                      <a:r>
                        <a:rPr lang="en-US" sz="1600" u="none" strike="noStrike"/>
                        <a:t>2009</a:t>
                      </a:r>
                      <a:endParaRPr lang="zh-CN" sz="1600" b="0" i="0" u="none" strike="noStrike">
                        <a:solidFill>
                          <a:srgbClr val="000000"/>
                        </a:solidFill>
                        <a:latin typeface="+mn-lt"/>
                      </a:endParaRPr>
                    </a:p>
                  </a:txBody>
                  <a:tcPr marL="9525" marR="9525" marT="9525" marB="0" anchor="ctr"/>
                </a:tc>
              </a:tr>
              <a:tr h="452440">
                <a:tc>
                  <a:txBody>
                    <a:bodyPr/>
                    <a:lstStyle/>
                    <a:p>
                      <a:pPr algn="l" fontAlgn="ctr"/>
                      <a:r>
                        <a:rPr lang="zh-CN" sz="1600" u="none" strike="noStrike"/>
                        <a:t>China</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2.66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3.38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4.33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4.70 </a:t>
                      </a:r>
                      <a:endParaRPr lang="zh-CN" sz="1600" b="0" i="0" u="none" strike="noStrike">
                        <a:solidFill>
                          <a:srgbClr val="000000"/>
                        </a:solidFill>
                        <a:latin typeface="+mn-lt"/>
                      </a:endParaRPr>
                    </a:p>
                  </a:txBody>
                  <a:tcPr marL="9525" marR="9525" marT="9525" marB="0" anchor="ctr"/>
                </a:tc>
              </a:tr>
              <a:tr h="452440">
                <a:tc>
                  <a:txBody>
                    <a:bodyPr/>
                    <a:lstStyle/>
                    <a:p>
                      <a:pPr algn="l" fontAlgn="ctr"/>
                      <a:r>
                        <a:rPr lang="zh-CN" sz="1600" u="none" strike="noStrike"/>
                        <a:t>US</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13.13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13.75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14.20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13.85 </a:t>
                      </a:r>
                      <a:endParaRPr lang="zh-CN" sz="1600" b="0" i="0" u="none" strike="noStrike">
                        <a:solidFill>
                          <a:srgbClr val="000000"/>
                        </a:solidFill>
                        <a:latin typeface="+mn-lt"/>
                      </a:endParaRPr>
                    </a:p>
                  </a:txBody>
                  <a:tcPr marL="9525" marR="9525" marT="9525" marB="0" anchor="ctr"/>
                </a:tc>
              </a:tr>
              <a:tr h="452440">
                <a:tc>
                  <a:txBody>
                    <a:bodyPr/>
                    <a:lstStyle/>
                    <a:p>
                      <a:pPr algn="l" fontAlgn="ctr"/>
                      <a:r>
                        <a:rPr lang="zh-CN" sz="1600" u="none" strike="noStrike" dirty="0"/>
                        <a:t>US/China</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4.94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4.07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3.28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2.95 </a:t>
                      </a:r>
                      <a:endParaRPr lang="zh-CN" sz="1600" b="0" i="0" u="none" strike="noStrike">
                        <a:solidFill>
                          <a:srgbClr val="000000"/>
                        </a:solidFill>
                        <a:latin typeface="+mn-lt"/>
                      </a:endParaRPr>
                    </a:p>
                  </a:txBody>
                  <a:tcPr marL="9525" marR="9525" marT="9525" marB="0" anchor="ctr"/>
                </a:tc>
              </a:tr>
              <a:tr h="452440">
                <a:tc>
                  <a:txBody>
                    <a:bodyPr/>
                    <a:lstStyle/>
                    <a:p>
                      <a:pPr algn="l" fontAlgn="ctr"/>
                      <a:r>
                        <a:rPr lang="zh-CN" sz="1600" u="none" strike="noStrike"/>
                        <a:t>Japan</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4.38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4.38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4.91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4.65 </a:t>
                      </a:r>
                      <a:endParaRPr lang="zh-CN" sz="1600" b="0" i="0" u="none" strike="noStrike">
                        <a:solidFill>
                          <a:srgbClr val="000000"/>
                        </a:solidFill>
                        <a:latin typeface="+mn-lt"/>
                      </a:endParaRPr>
                    </a:p>
                  </a:txBody>
                  <a:tcPr marL="9525" marR="9525" marT="9525" marB="0" anchor="ctr"/>
                </a:tc>
              </a:tr>
              <a:tr h="452440">
                <a:tc>
                  <a:txBody>
                    <a:bodyPr/>
                    <a:lstStyle/>
                    <a:p>
                      <a:pPr algn="l" fontAlgn="ctr"/>
                      <a:r>
                        <a:rPr lang="zh-CN" sz="1600" u="none" strike="noStrike"/>
                        <a:t>Japan/China</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1.65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1.30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1.14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dirty="0"/>
                        <a:t>0.99 </a:t>
                      </a:r>
                      <a:endParaRPr lang="zh-CN" sz="1600" b="0" i="0" u="none" strike="noStrike" dirty="0">
                        <a:solidFill>
                          <a:srgbClr val="000000"/>
                        </a:solidFill>
                        <a:latin typeface="+mn-lt"/>
                      </a:endParaRPr>
                    </a:p>
                  </a:txBody>
                  <a:tcPr marL="9525" marR="9525" marT="9525" marB="0" anchor="ctr"/>
                </a:tc>
              </a:tr>
            </a:tbl>
          </a:graphicData>
        </a:graphic>
      </p:graphicFrame>
      <p:sp>
        <p:nvSpPr>
          <p:cNvPr id="31833" name="TextBox 5"/>
          <p:cNvSpPr txBox="1">
            <a:spLocks noChangeArrowheads="1"/>
          </p:cNvSpPr>
          <p:nvPr/>
        </p:nvSpPr>
        <p:spPr bwMode="auto">
          <a:xfrm>
            <a:off x="928662" y="6010295"/>
            <a:ext cx="6929437" cy="276225"/>
          </a:xfrm>
          <a:prstGeom prst="rect">
            <a:avLst/>
          </a:prstGeom>
          <a:noFill/>
          <a:ln w="9525">
            <a:noFill/>
            <a:miter lim="800000"/>
            <a:headEnd/>
            <a:tailEnd/>
          </a:ln>
        </p:spPr>
        <p:txBody>
          <a:bodyPr>
            <a:spAutoFit/>
          </a:bodyPr>
          <a:lstStyle/>
          <a:p>
            <a:r>
              <a:rPr lang="en-US" altLang="zh-CN" sz="1200" dirty="0">
                <a:latin typeface="Calibri" pitchFamily="34" charset="0"/>
              </a:rPr>
              <a:t>Data Source: 2006-2008</a:t>
            </a:r>
            <a:r>
              <a:rPr lang="zh-CN" altLang="en-US" sz="1200" dirty="0">
                <a:latin typeface="Calibri" pitchFamily="34" charset="0"/>
              </a:rPr>
              <a:t> </a:t>
            </a:r>
            <a:r>
              <a:rPr lang="en-US" altLang="zh-CN" sz="1200" dirty="0">
                <a:latin typeface="Calibri" pitchFamily="34" charset="0"/>
              </a:rPr>
              <a:t>data is from WDI 2009, 2009 data is from The Economist, Feb. 20th-26th 2010. </a:t>
            </a:r>
            <a:endParaRPr lang="zh-CN" altLang="en-US" sz="1200" dirty="0">
              <a:latin typeface="Calibri" pitchFamily="34" charset="0"/>
            </a:endParaRPr>
          </a:p>
        </p:txBody>
      </p:sp>
      <p:sp>
        <p:nvSpPr>
          <p:cNvPr id="31834" name="TextBox 6"/>
          <p:cNvSpPr txBox="1">
            <a:spLocks noChangeArrowheads="1"/>
          </p:cNvSpPr>
          <p:nvPr/>
        </p:nvSpPr>
        <p:spPr bwMode="auto">
          <a:xfrm>
            <a:off x="928688" y="6224588"/>
            <a:ext cx="6929437" cy="276225"/>
          </a:xfrm>
          <a:prstGeom prst="rect">
            <a:avLst/>
          </a:prstGeom>
          <a:noFill/>
          <a:ln w="9525">
            <a:noFill/>
            <a:miter lim="800000"/>
            <a:headEnd/>
            <a:tailEnd/>
          </a:ln>
        </p:spPr>
        <p:txBody>
          <a:bodyPr>
            <a:spAutoFit/>
          </a:bodyPr>
          <a:lstStyle/>
          <a:p>
            <a:r>
              <a:rPr lang="en-US" altLang="zh-CN" sz="1200" dirty="0">
                <a:latin typeface="Calibri" pitchFamily="34" charset="0"/>
              </a:rPr>
              <a:t>Data Source: </a:t>
            </a:r>
            <a:r>
              <a:rPr lang="en-US" altLang="zh-CN" sz="1200" dirty="0" err="1">
                <a:latin typeface="Calibri" pitchFamily="34" charset="0"/>
              </a:rPr>
              <a:t>Maddison</a:t>
            </a:r>
            <a:r>
              <a:rPr lang="en-US" altLang="zh-CN" sz="1200" dirty="0">
                <a:latin typeface="Calibri" pitchFamily="34" charset="0"/>
              </a:rPr>
              <a:t>, </a:t>
            </a:r>
            <a:r>
              <a:rPr lang="en-US" altLang="zh-CN" sz="1200" dirty="0" smtClean="0">
                <a:latin typeface="Calibri" pitchFamily="34" charset="0"/>
              </a:rPr>
              <a:t>2010. </a:t>
            </a:r>
            <a:endParaRPr lang="zh-CN" altLang="en-US" sz="1200" dirty="0">
              <a:latin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4000" dirty="0" smtClean="0"/>
              <a:t>Post-evaluation of International Financial Crisis</a:t>
            </a:r>
            <a:endParaRPr lang="zh-CN" altLang="en-US" sz="4000" dirty="0"/>
          </a:p>
        </p:txBody>
      </p:sp>
      <p:sp>
        <p:nvSpPr>
          <p:cNvPr id="3" name="内容占位符 2"/>
          <p:cNvSpPr>
            <a:spLocks noGrp="1"/>
          </p:cNvSpPr>
          <p:nvPr>
            <p:ph idx="1"/>
          </p:nvPr>
        </p:nvSpPr>
        <p:spPr/>
        <p:txBody>
          <a:bodyPr/>
          <a:lstStyle/>
          <a:p>
            <a:r>
              <a:rPr lang="en-US" altLang="zh-CN" sz="2800" dirty="0" smtClean="0"/>
              <a:t>China’s global economic position has been strengthened during the crisis</a:t>
            </a:r>
          </a:p>
          <a:p>
            <a:pPr lvl="1"/>
            <a:r>
              <a:rPr lang="en-US" altLang="zh-CN" sz="2400" dirty="0" smtClean="0"/>
              <a:t>China has been the largest economy (exceed US) in PPP term in the world</a:t>
            </a:r>
            <a:endParaRPr lang="zh-CN" altLang="en-US" sz="2400" dirty="0" smtClean="0"/>
          </a:p>
          <a:p>
            <a:endParaRPr lang="zh-CN" altLang="en-US" dirty="0"/>
          </a:p>
        </p:txBody>
      </p:sp>
      <p:graphicFrame>
        <p:nvGraphicFramePr>
          <p:cNvPr id="4" name="表格 3"/>
          <p:cNvGraphicFramePr>
            <a:graphicFrameLocks noGrp="1"/>
          </p:cNvGraphicFramePr>
          <p:nvPr/>
        </p:nvGraphicFramePr>
        <p:xfrm>
          <a:off x="1071536" y="3357562"/>
          <a:ext cx="7072364" cy="2571768"/>
        </p:xfrm>
        <a:graphic>
          <a:graphicData uri="http://schemas.openxmlformats.org/drawingml/2006/table">
            <a:tbl>
              <a:tblPr>
                <a:tableStyleId>{B301B821-A1FF-4177-AEE7-76D212191A09}</a:tableStyleId>
              </a:tblPr>
              <a:tblGrid>
                <a:gridCol w="2539969"/>
                <a:gridCol w="906479"/>
                <a:gridCol w="906479"/>
                <a:gridCol w="906479"/>
                <a:gridCol w="906479"/>
                <a:gridCol w="906479"/>
              </a:tblGrid>
              <a:tr h="428628">
                <a:tc>
                  <a:txBody>
                    <a:bodyPr/>
                    <a:lstStyle/>
                    <a:p>
                      <a:pPr algn="ctr" fontAlgn="ctr"/>
                      <a:r>
                        <a:rPr lang="en-US" altLang="zh-CN" sz="1600" b="0" i="0" u="none" strike="noStrike" dirty="0" smtClean="0">
                          <a:solidFill>
                            <a:srgbClr val="000000"/>
                          </a:solidFill>
                          <a:latin typeface="+mn-lt"/>
                        </a:rPr>
                        <a:t>PPP, billion 1990 US</a:t>
                      </a:r>
                      <a:r>
                        <a:rPr lang="en-US" altLang="zh-CN" sz="1600" b="0" i="0" u="none" strike="noStrike" baseline="0" dirty="0" smtClean="0">
                          <a:solidFill>
                            <a:srgbClr val="000000"/>
                          </a:solidFill>
                          <a:latin typeface="+mn-lt"/>
                        </a:rPr>
                        <a:t> Dollar</a:t>
                      </a:r>
                      <a:endParaRPr lang="zh-CN" sz="1600" b="0" i="0" u="none" strike="noStrike" dirty="0">
                        <a:solidFill>
                          <a:srgbClr val="000000"/>
                        </a:solidFill>
                        <a:latin typeface="+mn-lt"/>
                      </a:endParaRPr>
                    </a:p>
                  </a:txBody>
                  <a:tcPr marL="9525" marR="9525" marT="9525" marB="0" anchor="ctr"/>
                </a:tc>
                <a:tc>
                  <a:txBody>
                    <a:bodyPr/>
                    <a:lstStyle/>
                    <a:p>
                      <a:pPr algn="ctr" fontAlgn="ctr"/>
                      <a:r>
                        <a:rPr lang="en-US" sz="1600" u="none" strike="noStrike" dirty="0"/>
                        <a:t>2005</a:t>
                      </a:r>
                      <a:endParaRPr lang="zh-CN" sz="1600" b="0" i="0" u="none" strike="noStrike" dirty="0">
                        <a:solidFill>
                          <a:srgbClr val="000000"/>
                        </a:solidFill>
                        <a:latin typeface="+mn-lt"/>
                      </a:endParaRPr>
                    </a:p>
                  </a:txBody>
                  <a:tcPr marL="9525" marR="9525" marT="9525" marB="0" anchor="ctr"/>
                </a:tc>
                <a:tc>
                  <a:txBody>
                    <a:bodyPr/>
                    <a:lstStyle/>
                    <a:p>
                      <a:pPr algn="ctr" fontAlgn="ctr"/>
                      <a:r>
                        <a:rPr lang="en-US" sz="1600" u="none" strike="noStrike"/>
                        <a:t>2006</a:t>
                      </a:r>
                      <a:endParaRPr lang="zh-CN" sz="1600" b="0" i="0" u="none" strike="noStrike">
                        <a:solidFill>
                          <a:srgbClr val="000000"/>
                        </a:solidFill>
                        <a:latin typeface="+mn-lt"/>
                      </a:endParaRPr>
                    </a:p>
                  </a:txBody>
                  <a:tcPr marL="9525" marR="9525" marT="9525" marB="0" anchor="ctr"/>
                </a:tc>
                <a:tc>
                  <a:txBody>
                    <a:bodyPr/>
                    <a:lstStyle/>
                    <a:p>
                      <a:pPr algn="ctr" fontAlgn="ctr"/>
                      <a:r>
                        <a:rPr lang="en-US" sz="1600" u="none" strike="noStrike"/>
                        <a:t>2007</a:t>
                      </a:r>
                      <a:endParaRPr lang="zh-CN" sz="1600" b="0" i="0" u="none" strike="noStrike">
                        <a:solidFill>
                          <a:srgbClr val="000000"/>
                        </a:solidFill>
                        <a:latin typeface="+mn-lt"/>
                      </a:endParaRPr>
                    </a:p>
                  </a:txBody>
                  <a:tcPr marL="9525" marR="9525" marT="9525" marB="0" anchor="ctr"/>
                </a:tc>
                <a:tc>
                  <a:txBody>
                    <a:bodyPr/>
                    <a:lstStyle/>
                    <a:p>
                      <a:pPr algn="ctr" fontAlgn="ctr"/>
                      <a:r>
                        <a:rPr lang="en-US" sz="1600" u="none" strike="noStrike"/>
                        <a:t>2008</a:t>
                      </a:r>
                      <a:endParaRPr lang="zh-CN" sz="1600" b="0" i="0" u="none" strike="noStrike">
                        <a:solidFill>
                          <a:srgbClr val="000000"/>
                        </a:solidFill>
                        <a:latin typeface="+mn-lt"/>
                      </a:endParaRPr>
                    </a:p>
                  </a:txBody>
                  <a:tcPr marL="9525" marR="9525" marT="9525" marB="0" anchor="ctr"/>
                </a:tc>
                <a:tc>
                  <a:txBody>
                    <a:bodyPr/>
                    <a:lstStyle/>
                    <a:p>
                      <a:pPr algn="ctr" fontAlgn="ctr"/>
                      <a:r>
                        <a:rPr lang="en-US" sz="1600" u="none" strike="noStrike"/>
                        <a:t>2009</a:t>
                      </a:r>
                      <a:endParaRPr lang="zh-CN" sz="1600" b="0" i="0" u="none" strike="noStrike">
                        <a:solidFill>
                          <a:srgbClr val="000000"/>
                        </a:solidFill>
                        <a:latin typeface="+mn-lt"/>
                      </a:endParaRPr>
                    </a:p>
                  </a:txBody>
                  <a:tcPr marL="9525" marR="9525" marT="9525" marB="0" anchor="ctr"/>
                </a:tc>
              </a:tr>
              <a:tr h="428628">
                <a:tc>
                  <a:txBody>
                    <a:bodyPr/>
                    <a:lstStyle/>
                    <a:p>
                      <a:pPr algn="l" fontAlgn="ctr"/>
                      <a:r>
                        <a:rPr lang="zh-CN" sz="1600" u="none" strike="noStrike" dirty="0"/>
                        <a:t>China</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dirty="0"/>
                        <a:t>7268.73 </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7928.48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8306.66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8908.89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9594.88 </a:t>
                      </a:r>
                      <a:endParaRPr lang="zh-CN" sz="1600" b="0" i="0" u="none" strike="noStrike">
                        <a:solidFill>
                          <a:srgbClr val="000000"/>
                        </a:solidFill>
                        <a:latin typeface="+mn-lt"/>
                      </a:endParaRPr>
                    </a:p>
                  </a:txBody>
                  <a:tcPr marL="9525" marR="9525" marT="9525" marB="0" anchor="ctr"/>
                </a:tc>
              </a:tr>
              <a:tr h="428628">
                <a:tc>
                  <a:txBody>
                    <a:bodyPr/>
                    <a:lstStyle/>
                    <a:p>
                      <a:pPr algn="l" fontAlgn="ctr"/>
                      <a:r>
                        <a:rPr lang="zh-CN" sz="1600" u="none" strike="noStrike"/>
                        <a:t>US</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dirty="0"/>
                        <a:t>9009.77 </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9253.03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9447.35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9485.14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9248.01 </a:t>
                      </a:r>
                      <a:endParaRPr lang="zh-CN" sz="1600" b="0" i="0" u="none" strike="noStrike">
                        <a:solidFill>
                          <a:srgbClr val="000000"/>
                        </a:solidFill>
                        <a:latin typeface="+mn-lt"/>
                      </a:endParaRPr>
                    </a:p>
                  </a:txBody>
                  <a:tcPr marL="9525" marR="9525" marT="9525" marB="0" anchor="ctr"/>
                </a:tc>
              </a:tr>
              <a:tr h="428628">
                <a:tc>
                  <a:txBody>
                    <a:bodyPr/>
                    <a:lstStyle/>
                    <a:p>
                      <a:pPr algn="l" fontAlgn="ctr"/>
                      <a:r>
                        <a:rPr lang="zh-CN" sz="1600" u="none" strike="noStrike" dirty="0"/>
                        <a:t>US/</a:t>
                      </a:r>
                      <a:r>
                        <a:rPr lang="zh-CN" sz="1600" u="none" strike="noStrike" dirty="0" smtClean="0"/>
                        <a:t>China</a:t>
                      </a:r>
                      <a:r>
                        <a:rPr lang="en-US" altLang="zh-CN" sz="1600" u="none" strike="noStrike" dirty="0" smtClean="0"/>
                        <a:t> (time)</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dirty="0"/>
                        <a:t>1.24 </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1.17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1.14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1.07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0.96 </a:t>
                      </a:r>
                      <a:endParaRPr lang="zh-CN" sz="1600" b="0" i="0" u="none" strike="noStrike">
                        <a:solidFill>
                          <a:srgbClr val="000000"/>
                        </a:solidFill>
                        <a:latin typeface="+mn-lt"/>
                      </a:endParaRPr>
                    </a:p>
                  </a:txBody>
                  <a:tcPr marL="9525" marR="9525" marT="9525" marB="0" anchor="ctr"/>
                </a:tc>
              </a:tr>
              <a:tr h="428628">
                <a:tc>
                  <a:txBody>
                    <a:bodyPr/>
                    <a:lstStyle/>
                    <a:p>
                      <a:pPr algn="l" fontAlgn="ctr"/>
                      <a:r>
                        <a:rPr lang="zh-CN" sz="1600" u="none" strike="noStrike" dirty="0"/>
                        <a:t>EU (12 countries)</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dirty="0"/>
                        <a:t>6985.55 </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7185.19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7360.32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7402.91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7114.20 </a:t>
                      </a:r>
                      <a:endParaRPr lang="zh-CN" sz="1600" b="0" i="0" u="none" strike="noStrike">
                        <a:solidFill>
                          <a:srgbClr val="000000"/>
                        </a:solidFill>
                        <a:latin typeface="+mn-lt"/>
                      </a:endParaRPr>
                    </a:p>
                  </a:txBody>
                  <a:tcPr marL="9525" marR="9525" marT="9525" marB="0" anchor="ctr"/>
                </a:tc>
              </a:tr>
              <a:tr h="428628">
                <a:tc>
                  <a:txBody>
                    <a:bodyPr/>
                    <a:lstStyle/>
                    <a:p>
                      <a:pPr algn="l" fontAlgn="ctr"/>
                      <a:r>
                        <a:rPr lang="zh-CN" sz="1600" u="none" strike="noStrike" dirty="0"/>
                        <a:t>EU (12 countries)/</a:t>
                      </a:r>
                      <a:r>
                        <a:rPr lang="zh-CN" sz="1600" u="none" strike="noStrike" dirty="0" smtClean="0"/>
                        <a:t>China</a:t>
                      </a:r>
                      <a:r>
                        <a:rPr lang="en-US" altLang="zh-CN" sz="1600" u="none" strike="noStrike" dirty="0" smtClean="0"/>
                        <a:t> (time)</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dirty="0"/>
                        <a:t>0.96 </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0.91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0.89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0.83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dirty="0"/>
                        <a:t>0.74 </a:t>
                      </a:r>
                      <a:endParaRPr lang="zh-CN" sz="1600" b="0" i="0" u="none" strike="noStrike" dirty="0">
                        <a:solidFill>
                          <a:srgbClr val="000000"/>
                        </a:solidFill>
                        <a:latin typeface="+mn-lt"/>
                      </a:endParaRPr>
                    </a:p>
                  </a:txBody>
                  <a:tcPr marL="9525" marR="9525" marT="9525" marB="0" anchor="ctr"/>
                </a:tc>
              </a:tr>
            </a:tbl>
          </a:graphicData>
        </a:graphic>
      </p:graphicFrame>
      <p:sp>
        <p:nvSpPr>
          <p:cNvPr id="5" name="TextBox 6"/>
          <p:cNvSpPr txBox="1">
            <a:spLocks noChangeArrowheads="1"/>
          </p:cNvSpPr>
          <p:nvPr/>
        </p:nvSpPr>
        <p:spPr bwMode="auto">
          <a:xfrm>
            <a:off x="1000100" y="5938857"/>
            <a:ext cx="6929437" cy="276225"/>
          </a:xfrm>
          <a:prstGeom prst="rect">
            <a:avLst/>
          </a:prstGeom>
          <a:noFill/>
          <a:ln w="9525">
            <a:noFill/>
            <a:miter lim="800000"/>
            <a:headEnd/>
            <a:tailEnd/>
          </a:ln>
        </p:spPr>
        <p:txBody>
          <a:bodyPr>
            <a:spAutoFit/>
          </a:bodyPr>
          <a:lstStyle/>
          <a:p>
            <a:r>
              <a:rPr lang="en-US" altLang="zh-CN" sz="1200" dirty="0">
                <a:latin typeface="Calibri" pitchFamily="34" charset="0"/>
              </a:rPr>
              <a:t>Data Source: </a:t>
            </a:r>
            <a:r>
              <a:rPr lang="en-US" altLang="zh-CN" sz="1200" dirty="0" err="1">
                <a:latin typeface="Calibri" pitchFamily="34" charset="0"/>
              </a:rPr>
              <a:t>Maddison</a:t>
            </a:r>
            <a:r>
              <a:rPr lang="en-US" altLang="zh-CN" sz="1200" dirty="0">
                <a:latin typeface="Calibri" pitchFamily="34" charset="0"/>
              </a:rPr>
              <a:t>, </a:t>
            </a:r>
            <a:r>
              <a:rPr lang="en-US" altLang="zh-CN" sz="1200" dirty="0" smtClean="0">
                <a:latin typeface="Calibri" pitchFamily="34" charset="0"/>
              </a:rPr>
              <a:t>2010. </a:t>
            </a:r>
            <a:endParaRPr lang="zh-CN" altLang="en-US" sz="1200" dirty="0">
              <a:latin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32770" name="内容占位符 2"/>
          <p:cNvSpPr>
            <a:spLocks noGrp="1"/>
          </p:cNvSpPr>
          <p:nvPr>
            <p:ph idx="1"/>
          </p:nvPr>
        </p:nvSpPr>
        <p:spPr>
          <a:xfrm>
            <a:off x="457200" y="1500174"/>
            <a:ext cx="8229600" cy="4525963"/>
          </a:xfrm>
        </p:spPr>
        <p:txBody>
          <a:bodyPr/>
          <a:lstStyle/>
          <a:p>
            <a:r>
              <a:rPr lang="en-US" altLang="zh-CN" sz="2400" dirty="0" smtClean="0"/>
              <a:t>China’s global economic position has been strengthened during the crisis</a:t>
            </a:r>
          </a:p>
          <a:p>
            <a:pPr lvl="1"/>
            <a:r>
              <a:rPr lang="en-US" altLang="zh-CN" sz="2000" dirty="0" smtClean="0"/>
              <a:t>China has been the second largest manufacturer in the world (%)</a:t>
            </a:r>
            <a:endParaRPr lang="zh-CN" altLang="en-US" sz="2000" dirty="0" smtClean="0"/>
          </a:p>
        </p:txBody>
      </p:sp>
      <p:sp>
        <p:nvSpPr>
          <p:cNvPr id="32833" name="矩形 4"/>
          <p:cNvSpPr>
            <a:spLocks noChangeArrowheads="1"/>
          </p:cNvSpPr>
          <p:nvPr/>
        </p:nvSpPr>
        <p:spPr bwMode="auto">
          <a:xfrm>
            <a:off x="857250" y="5786454"/>
            <a:ext cx="7215188" cy="461963"/>
          </a:xfrm>
          <a:prstGeom prst="rect">
            <a:avLst/>
          </a:prstGeom>
          <a:noFill/>
          <a:ln w="9525">
            <a:noFill/>
            <a:miter lim="800000"/>
            <a:headEnd/>
            <a:tailEnd/>
          </a:ln>
        </p:spPr>
        <p:txBody>
          <a:bodyPr>
            <a:spAutoFit/>
          </a:bodyPr>
          <a:lstStyle/>
          <a:p>
            <a:r>
              <a:rPr lang="en-US" altLang="zh-CN" sz="1200" dirty="0">
                <a:latin typeface="Calibri" pitchFamily="34" charset="0"/>
              </a:rPr>
              <a:t>Data source: United Nation Industrial Development Organization, Statistical Country Briefs; UNIDO, International Yearbook of Industrial Statistics 2010, 18 March 2010; 2009 data is from </a:t>
            </a:r>
            <a:r>
              <a:rPr lang="en-US" altLang="zh-CN" sz="1200" dirty="0" err="1">
                <a:latin typeface="Calibri" pitchFamily="34" charset="0"/>
              </a:rPr>
              <a:t>Zhongyu</a:t>
            </a:r>
            <a:r>
              <a:rPr lang="en-US" altLang="zh-CN" sz="1200" dirty="0">
                <a:latin typeface="Calibri" pitchFamily="34" charset="0"/>
              </a:rPr>
              <a:t> Wang (2010)</a:t>
            </a:r>
            <a:r>
              <a:rPr lang="zh-CN" altLang="zh-CN" sz="1200" dirty="0">
                <a:latin typeface="Calibri" pitchFamily="34" charset="0"/>
              </a:rPr>
              <a:t>。</a:t>
            </a:r>
            <a:endParaRPr lang="zh-CN" altLang="en-US" sz="1200" dirty="0">
              <a:latin typeface="Calibri" pitchFamily="34" charset="0"/>
            </a:endParaRPr>
          </a:p>
        </p:txBody>
      </p:sp>
      <p:graphicFrame>
        <p:nvGraphicFramePr>
          <p:cNvPr id="6" name="表格 5"/>
          <p:cNvGraphicFramePr>
            <a:graphicFrameLocks noGrp="1"/>
          </p:cNvGraphicFramePr>
          <p:nvPr/>
        </p:nvGraphicFramePr>
        <p:xfrm>
          <a:off x="928662" y="2714620"/>
          <a:ext cx="7072363" cy="3108960"/>
        </p:xfrm>
        <a:graphic>
          <a:graphicData uri="http://schemas.openxmlformats.org/drawingml/2006/table">
            <a:tbl>
              <a:tblPr>
                <a:tableStyleId>{B301B821-A1FF-4177-AEE7-76D212191A09}</a:tableStyleId>
              </a:tblPr>
              <a:tblGrid>
                <a:gridCol w="1266419"/>
                <a:gridCol w="1090482"/>
                <a:gridCol w="1178451"/>
                <a:gridCol w="1178451"/>
                <a:gridCol w="1179280"/>
                <a:gridCol w="1179280"/>
              </a:tblGrid>
              <a:tr h="0">
                <a:tc>
                  <a:txBody>
                    <a:bodyPr/>
                    <a:lstStyle/>
                    <a:p>
                      <a:pPr algn="ctr">
                        <a:spcAft>
                          <a:spcPts val="0"/>
                        </a:spcAft>
                      </a:pPr>
                      <a:r>
                        <a:rPr lang="en-US" sz="1200" kern="100" dirty="0" smtClean="0">
                          <a:latin typeface="+mn-lt"/>
                          <a:ea typeface="宋体"/>
                          <a:cs typeface="Times New Roman"/>
                        </a:rPr>
                        <a:t>% of world total</a:t>
                      </a:r>
                      <a:endParaRPr lang="en-US" sz="1200" kern="100" dirty="0">
                        <a:latin typeface="+mn-lt"/>
                        <a:ea typeface="宋体"/>
                        <a:cs typeface="Times New Roman"/>
                      </a:endParaRPr>
                    </a:p>
                  </a:txBody>
                  <a:tcPr marL="68580" marR="68580" marT="0" marB="0"/>
                </a:tc>
                <a:tc>
                  <a:txBody>
                    <a:bodyPr/>
                    <a:lstStyle/>
                    <a:p>
                      <a:pPr algn="ctr">
                        <a:spcAft>
                          <a:spcPts val="0"/>
                        </a:spcAft>
                      </a:pPr>
                      <a:r>
                        <a:rPr lang="en-US" sz="1200" kern="100" dirty="0">
                          <a:latin typeface="+mn-lt"/>
                        </a:rPr>
                        <a:t>2000</a:t>
                      </a:r>
                      <a:endParaRPr lang="zh-CN" sz="1200" kern="100" dirty="0">
                        <a:latin typeface="+mn-lt"/>
                        <a:ea typeface="宋体"/>
                        <a:cs typeface="Times New Roman"/>
                      </a:endParaRPr>
                    </a:p>
                  </a:txBody>
                  <a:tcPr marL="68580" marR="68580" marT="0" marB="0"/>
                </a:tc>
                <a:tc>
                  <a:txBody>
                    <a:bodyPr/>
                    <a:lstStyle/>
                    <a:p>
                      <a:pPr algn="ctr">
                        <a:spcAft>
                          <a:spcPts val="0"/>
                        </a:spcAft>
                      </a:pPr>
                      <a:r>
                        <a:rPr lang="en-US" sz="1200" kern="100" dirty="0">
                          <a:latin typeface="+mn-lt"/>
                        </a:rPr>
                        <a:t>2005</a:t>
                      </a:r>
                      <a:endParaRPr lang="zh-CN" sz="1200" kern="100" dirty="0">
                        <a:latin typeface="+mn-lt"/>
                        <a:ea typeface="宋体"/>
                        <a:cs typeface="Times New Roman"/>
                      </a:endParaRPr>
                    </a:p>
                  </a:txBody>
                  <a:tcPr marL="68580" marR="68580" marT="0" marB="0"/>
                </a:tc>
                <a:tc>
                  <a:txBody>
                    <a:bodyPr/>
                    <a:lstStyle/>
                    <a:p>
                      <a:pPr algn="ctr">
                        <a:spcAft>
                          <a:spcPts val="0"/>
                        </a:spcAft>
                      </a:pPr>
                      <a:r>
                        <a:rPr lang="en-US" sz="1200" kern="100" dirty="0">
                          <a:latin typeface="+mn-lt"/>
                        </a:rPr>
                        <a:t>2007</a:t>
                      </a:r>
                      <a:endParaRPr lang="zh-CN" sz="1200" kern="100" dirty="0">
                        <a:latin typeface="+mn-lt"/>
                        <a:ea typeface="宋体"/>
                        <a:cs typeface="Times New Roman"/>
                      </a:endParaRPr>
                    </a:p>
                  </a:txBody>
                  <a:tcPr marL="68580" marR="68580" marT="0" marB="0"/>
                </a:tc>
                <a:tc>
                  <a:txBody>
                    <a:bodyPr/>
                    <a:lstStyle/>
                    <a:p>
                      <a:pPr algn="ctr">
                        <a:spcAft>
                          <a:spcPts val="0"/>
                        </a:spcAft>
                      </a:pPr>
                      <a:r>
                        <a:rPr lang="en-US" sz="1200" kern="100" dirty="0">
                          <a:latin typeface="+mn-lt"/>
                        </a:rPr>
                        <a:t>2008</a:t>
                      </a:r>
                      <a:endParaRPr lang="zh-CN" sz="1200" kern="100" dirty="0">
                        <a:latin typeface="+mn-lt"/>
                        <a:ea typeface="宋体"/>
                        <a:cs typeface="Times New Roman"/>
                      </a:endParaRPr>
                    </a:p>
                  </a:txBody>
                  <a:tcPr marL="68580" marR="68580" marT="0" marB="0"/>
                </a:tc>
                <a:tc>
                  <a:txBody>
                    <a:bodyPr/>
                    <a:lstStyle/>
                    <a:p>
                      <a:pPr algn="ctr">
                        <a:spcAft>
                          <a:spcPts val="0"/>
                        </a:spcAft>
                      </a:pPr>
                      <a:r>
                        <a:rPr lang="en-US" sz="1200" kern="100" dirty="0">
                          <a:latin typeface="+mn-lt"/>
                        </a:rPr>
                        <a:t>2009</a:t>
                      </a:r>
                      <a:endParaRPr lang="zh-CN" sz="1200" kern="100" dirty="0">
                        <a:latin typeface="+mn-lt"/>
                        <a:ea typeface="宋体"/>
                        <a:cs typeface="Times New Roman"/>
                      </a:endParaRPr>
                    </a:p>
                  </a:txBody>
                  <a:tcPr marL="68580" marR="68580" marT="0" marB="0"/>
                </a:tc>
              </a:tr>
              <a:tr h="0">
                <a:tc gridSpan="6">
                  <a:txBody>
                    <a:bodyPr/>
                    <a:lstStyle/>
                    <a:p>
                      <a:pPr algn="just">
                        <a:spcAft>
                          <a:spcPts val="0"/>
                        </a:spcAft>
                      </a:pPr>
                      <a:r>
                        <a:rPr lang="en-US" sz="1200" kern="100" dirty="0" smtClean="0">
                          <a:latin typeface="+mn-lt"/>
                        </a:rPr>
                        <a:t>Manufacture value added</a:t>
                      </a:r>
                      <a:endParaRPr lang="zh-CN" sz="1200" kern="100" dirty="0">
                        <a:latin typeface="+mn-lt"/>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0">
                <a:tc>
                  <a:txBody>
                    <a:bodyPr/>
                    <a:lstStyle/>
                    <a:p>
                      <a:pPr algn="just">
                        <a:spcAft>
                          <a:spcPts val="0"/>
                        </a:spcAft>
                      </a:pPr>
                      <a:r>
                        <a:rPr lang="en-US" sz="1200" kern="100">
                          <a:latin typeface="+mn-lt"/>
                        </a:rPr>
                        <a:t>China</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6.64</a:t>
                      </a:r>
                      <a:endParaRPr lang="zh-CN" sz="1200" kern="100" dirty="0">
                        <a:latin typeface="+mn-lt"/>
                        <a:ea typeface="宋体"/>
                        <a:cs typeface="Times New Roman"/>
                      </a:endParaRPr>
                    </a:p>
                  </a:txBody>
                  <a:tcPr marL="68580" marR="68580" marT="0" marB="0"/>
                </a:tc>
                <a:tc>
                  <a:txBody>
                    <a:bodyPr/>
                    <a:lstStyle/>
                    <a:p>
                      <a:pPr algn="r">
                        <a:spcAft>
                          <a:spcPts val="0"/>
                        </a:spcAft>
                      </a:pPr>
                      <a:r>
                        <a:rPr lang="en-US" sz="1200" kern="100">
                          <a:latin typeface="+mn-lt"/>
                        </a:rPr>
                        <a:t>9.79</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11.24</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13.28</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15.60</a:t>
                      </a:r>
                      <a:endParaRPr lang="zh-CN"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India</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1.13</a:t>
                      </a:r>
                      <a:endParaRPr lang="zh-CN" sz="1200" kern="100" dirty="0">
                        <a:latin typeface="+mn-lt"/>
                        <a:ea typeface="宋体"/>
                        <a:cs typeface="Times New Roman"/>
                      </a:endParaRPr>
                    </a:p>
                  </a:txBody>
                  <a:tcPr marL="68580" marR="68580" marT="0" marB="0"/>
                </a:tc>
                <a:tc>
                  <a:txBody>
                    <a:bodyPr/>
                    <a:lstStyle/>
                    <a:p>
                      <a:pPr algn="r">
                        <a:spcAft>
                          <a:spcPts val="0"/>
                        </a:spcAft>
                      </a:pPr>
                      <a:r>
                        <a:rPr lang="en-US" sz="1200" kern="100">
                          <a:latin typeface="+mn-lt"/>
                        </a:rPr>
                        <a:t>1.38</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1.65</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Japan</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17.85</a:t>
                      </a:r>
                      <a:endParaRPr lang="zh-CN" sz="1200" kern="100" dirty="0">
                        <a:latin typeface="+mn-lt"/>
                        <a:ea typeface="宋体"/>
                        <a:cs typeface="Times New Roman"/>
                      </a:endParaRPr>
                    </a:p>
                  </a:txBody>
                  <a:tcPr marL="68580" marR="68580" marT="0" marB="0"/>
                </a:tc>
                <a:tc>
                  <a:txBody>
                    <a:bodyPr/>
                    <a:lstStyle/>
                    <a:p>
                      <a:pPr algn="r">
                        <a:spcAft>
                          <a:spcPts val="0"/>
                        </a:spcAft>
                      </a:pPr>
                      <a:r>
                        <a:rPr lang="en-US" sz="1200" kern="100">
                          <a:latin typeface="+mn-lt"/>
                        </a:rPr>
                        <a:t>16.69</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16.50</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16.42</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15.40</a:t>
                      </a:r>
                      <a:endParaRPr lang="zh-CN"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US</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26.63</a:t>
                      </a:r>
                      <a:endParaRPr lang="zh-CN" sz="1200" kern="100" dirty="0">
                        <a:latin typeface="+mn-lt"/>
                        <a:ea typeface="宋体"/>
                        <a:cs typeface="Times New Roman"/>
                      </a:endParaRPr>
                    </a:p>
                  </a:txBody>
                  <a:tcPr marL="68580" marR="68580" marT="0" marB="0"/>
                </a:tc>
                <a:tc>
                  <a:txBody>
                    <a:bodyPr/>
                    <a:lstStyle/>
                    <a:p>
                      <a:pPr algn="r">
                        <a:spcAft>
                          <a:spcPts val="0"/>
                        </a:spcAft>
                      </a:pPr>
                      <a:r>
                        <a:rPr lang="en-US" sz="1200" kern="100">
                          <a:latin typeface="+mn-lt"/>
                        </a:rPr>
                        <a:t>25.47</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23.85</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20.50</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smtClean="0">
                          <a:latin typeface="+mn-lt"/>
                        </a:rPr>
                        <a:t>19.00</a:t>
                      </a:r>
                      <a:endParaRPr lang="zh-CN" sz="1200" kern="100" dirty="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Germany</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6.80</a:t>
                      </a:r>
                      <a:endParaRPr lang="zh-CN" sz="1200" kern="100" dirty="0">
                        <a:latin typeface="+mn-lt"/>
                        <a:ea typeface="宋体"/>
                        <a:cs typeface="Times New Roman"/>
                      </a:endParaRPr>
                    </a:p>
                  </a:txBody>
                  <a:tcPr marL="68580" marR="68580" marT="0" marB="0"/>
                </a:tc>
                <a:tc>
                  <a:txBody>
                    <a:bodyPr/>
                    <a:lstStyle/>
                    <a:p>
                      <a:pPr algn="r">
                        <a:spcAft>
                          <a:spcPts val="0"/>
                        </a:spcAft>
                      </a:pPr>
                      <a:r>
                        <a:rPr lang="en-US" sz="1200" kern="100">
                          <a:latin typeface="+mn-lt"/>
                        </a:rPr>
                        <a:t>6.37</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6.35</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6.45</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UK</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3.94</a:t>
                      </a:r>
                      <a:endParaRPr lang="zh-CN" sz="1200" kern="100" dirty="0">
                        <a:latin typeface="+mn-lt"/>
                        <a:ea typeface="宋体"/>
                        <a:cs typeface="Times New Roman"/>
                      </a:endParaRPr>
                    </a:p>
                  </a:txBody>
                  <a:tcPr marL="68580" marR="68580" marT="0" marB="0"/>
                </a:tc>
                <a:tc>
                  <a:txBody>
                    <a:bodyPr/>
                    <a:lstStyle/>
                    <a:p>
                      <a:pPr algn="r">
                        <a:spcAft>
                          <a:spcPts val="0"/>
                        </a:spcAft>
                      </a:pPr>
                      <a:r>
                        <a:rPr lang="en-US" sz="1200" kern="100">
                          <a:latin typeface="+mn-lt"/>
                        </a:rPr>
                        <a:t>3.36</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2.71</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Russia</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0.88</a:t>
                      </a:r>
                      <a:endParaRPr lang="zh-CN" sz="1200" kern="100" dirty="0">
                        <a:latin typeface="+mn-lt"/>
                        <a:ea typeface="宋体"/>
                        <a:cs typeface="Times New Roman"/>
                      </a:endParaRPr>
                    </a:p>
                  </a:txBody>
                  <a:tcPr marL="68580" marR="68580" marT="0" marB="0"/>
                </a:tc>
                <a:tc>
                  <a:txBody>
                    <a:bodyPr/>
                    <a:lstStyle/>
                    <a:p>
                      <a:pPr algn="r">
                        <a:spcAft>
                          <a:spcPts val="0"/>
                        </a:spcAft>
                      </a:pPr>
                      <a:r>
                        <a:rPr lang="en-US" sz="1200" kern="100">
                          <a:latin typeface="+mn-lt"/>
                        </a:rPr>
                        <a:t>1.01</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1.16</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r>
              <a:tr h="0">
                <a:tc gridSpan="6">
                  <a:txBody>
                    <a:bodyPr/>
                    <a:lstStyle/>
                    <a:p>
                      <a:pPr algn="l">
                        <a:spcAft>
                          <a:spcPts val="0"/>
                        </a:spcAft>
                      </a:pPr>
                      <a:r>
                        <a:rPr lang="en-US" sz="1200" kern="100" dirty="0">
                          <a:latin typeface="+mn-lt"/>
                        </a:rPr>
                        <a:t>Manufacture export</a:t>
                      </a:r>
                      <a:endParaRPr lang="zh-CN" sz="1200" kern="100" dirty="0">
                        <a:latin typeface="+mn-lt"/>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0">
                <a:tc>
                  <a:txBody>
                    <a:bodyPr/>
                    <a:lstStyle/>
                    <a:p>
                      <a:pPr algn="just">
                        <a:spcAft>
                          <a:spcPts val="0"/>
                        </a:spcAft>
                      </a:pPr>
                      <a:r>
                        <a:rPr lang="en-US" sz="1200" kern="100">
                          <a:latin typeface="+mn-lt"/>
                        </a:rPr>
                        <a:t>China</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4.48</a:t>
                      </a:r>
                      <a:endParaRPr lang="zh-CN" sz="1200" kern="100" dirty="0">
                        <a:latin typeface="+mn-lt"/>
                        <a:ea typeface="宋体"/>
                        <a:cs typeface="Times New Roman"/>
                      </a:endParaRPr>
                    </a:p>
                  </a:txBody>
                  <a:tcPr marL="68580" marR="68580" marT="0" marB="0"/>
                </a:tc>
                <a:tc>
                  <a:txBody>
                    <a:bodyPr/>
                    <a:lstStyle/>
                    <a:p>
                      <a:pPr algn="r">
                        <a:spcAft>
                          <a:spcPts val="0"/>
                        </a:spcAft>
                      </a:pPr>
                      <a:r>
                        <a:rPr lang="en-US" sz="1200" kern="100" dirty="0">
                          <a:latin typeface="+mn-lt"/>
                        </a:rPr>
                        <a:t>8.76</a:t>
                      </a:r>
                      <a:endParaRPr lang="zh-CN" sz="1200" kern="100" dirty="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11.28</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India</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0.70</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1.04</a:t>
                      </a:r>
                      <a:endParaRPr lang="zh-CN" sz="1200" kern="100" dirty="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1.32</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Japan</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8.70</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6.66</a:t>
                      </a:r>
                      <a:endParaRPr lang="zh-CN" sz="1200" kern="100" dirty="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5.89</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US</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13.40</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9.56</a:t>
                      </a:r>
                      <a:endParaRPr lang="zh-CN" sz="1200" kern="100" dirty="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9.12</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Germany</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9.26</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10.71</a:t>
                      </a:r>
                      <a:endParaRPr lang="zh-CN" sz="1200" kern="100" dirty="0">
                        <a:latin typeface="+mn-lt"/>
                        <a:ea typeface="宋体"/>
                        <a:cs typeface="Times New Roman"/>
                      </a:endParaRPr>
                    </a:p>
                  </a:txBody>
                  <a:tcPr marL="68580" marR="68580" marT="0" marB="0"/>
                </a:tc>
                <a:tc>
                  <a:txBody>
                    <a:bodyPr/>
                    <a:lstStyle/>
                    <a:p>
                      <a:pPr algn="r">
                        <a:spcAft>
                          <a:spcPts val="0"/>
                        </a:spcAft>
                      </a:pPr>
                      <a:endParaRPr lang="en-US" sz="1200" kern="100" dirty="0">
                        <a:latin typeface="+mn-lt"/>
                        <a:ea typeface="宋体"/>
                        <a:cs typeface="Times New Roman"/>
                      </a:endParaRPr>
                    </a:p>
                  </a:txBody>
                  <a:tcPr marL="68580" marR="68580" marT="0" marB="0"/>
                </a:tc>
                <a:tc>
                  <a:txBody>
                    <a:bodyPr/>
                    <a:lstStyle/>
                    <a:p>
                      <a:pPr algn="r">
                        <a:spcAft>
                          <a:spcPts val="0"/>
                        </a:spcAft>
                      </a:pPr>
                      <a:r>
                        <a:rPr lang="en-US" sz="1200" kern="100">
                          <a:latin typeface="+mn-lt"/>
                        </a:rPr>
                        <a:t>10.62</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dirty="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UK</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5.78</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a:latin typeface="+mn-lt"/>
                        </a:rPr>
                        <a:t>5.24</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dirty="0">
                        <a:latin typeface="+mn-lt"/>
                        <a:ea typeface="宋体"/>
                        <a:cs typeface="Times New Roman"/>
                      </a:endParaRPr>
                    </a:p>
                  </a:txBody>
                  <a:tcPr marL="68580" marR="68580" marT="0" marB="0"/>
                </a:tc>
                <a:tc>
                  <a:txBody>
                    <a:bodyPr/>
                    <a:lstStyle/>
                    <a:p>
                      <a:pPr algn="r">
                        <a:spcAft>
                          <a:spcPts val="0"/>
                        </a:spcAft>
                      </a:pPr>
                      <a:r>
                        <a:rPr lang="en-US" sz="1200" kern="100">
                          <a:latin typeface="+mn-lt"/>
                        </a:rPr>
                        <a:t>4.24</a:t>
                      </a:r>
                      <a:endParaRPr lang="zh-CN" sz="1200" kern="100">
                        <a:latin typeface="+mn-lt"/>
                        <a:ea typeface="宋体"/>
                        <a:cs typeface="Times New Roman"/>
                      </a:endParaRPr>
                    </a:p>
                  </a:txBody>
                  <a:tcPr marL="68580" marR="68580" marT="0" marB="0"/>
                </a:tc>
                <a:tc>
                  <a:txBody>
                    <a:bodyPr/>
                    <a:lstStyle/>
                    <a:p>
                      <a:pPr algn="r">
                        <a:spcAft>
                          <a:spcPts val="0"/>
                        </a:spcAft>
                      </a:pPr>
                      <a:endParaRPr lang="en-US" sz="1200" kern="100">
                        <a:latin typeface="+mn-lt"/>
                        <a:ea typeface="宋体"/>
                        <a:cs typeface="Times New Roman"/>
                      </a:endParaRPr>
                    </a:p>
                  </a:txBody>
                  <a:tcPr marL="68580" marR="68580" marT="0" marB="0"/>
                </a:tc>
              </a:tr>
              <a:tr h="0">
                <a:tc>
                  <a:txBody>
                    <a:bodyPr/>
                    <a:lstStyle/>
                    <a:p>
                      <a:pPr algn="just">
                        <a:spcAft>
                          <a:spcPts val="0"/>
                        </a:spcAft>
                      </a:pPr>
                      <a:r>
                        <a:rPr lang="en-US" sz="1200" kern="100">
                          <a:latin typeface="+mn-lt"/>
                        </a:rPr>
                        <a:t>Russia</a:t>
                      </a:r>
                      <a:endParaRPr lang="zh-CN" sz="1200" kern="100">
                        <a:latin typeface="+mn-lt"/>
                        <a:ea typeface="宋体"/>
                        <a:cs typeface="Times New Roman"/>
                      </a:endParaRPr>
                    </a:p>
                  </a:txBody>
                  <a:tcPr marL="68580" marR="68580" marT="0" marB="0"/>
                </a:tc>
                <a:tc>
                  <a:txBody>
                    <a:bodyPr/>
                    <a:lstStyle/>
                    <a:p>
                      <a:pPr algn="r">
                        <a:spcAft>
                          <a:spcPts val="0"/>
                        </a:spcAft>
                      </a:pPr>
                      <a:r>
                        <a:rPr lang="en-US" sz="1200" kern="100" dirty="0">
                          <a:latin typeface="+mn-lt"/>
                        </a:rPr>
                        <a:t>0.88</a:t>
                      </a:r>
                      <a:endParaRPr lang="zh-CN" sz="1200" kern="100" dirty="0">
                        <a:latin typeface="+mn-lt"/>
                        <a:ea typeface="宋体"/>
                        <a:cs typeface="Times New Roman"/>
                      </a:endParaRPr>
                    </a:p>
                  </a:txBody>
                  <a:tcPr marL="68580" marR="68580" marT="0" marB="0"/>
                </a:tc>
                <a:tc>
                  <a:txBody>
                    <a:bodyPr/>
                    <a:lstStyle/>
                    <a:p>
                      <a:pPr algn="r">
                        <a:spcAft>
                          <a:spcPts val="0"/>
                        </a:spcAft>
                      </a:pPr>
                      <a:r>
                        <a:rPr lang="en-US" sz="1200" kern="100" dirty="0">
                          <a:latin typeface="+mn-lt"/>
                        </a:rPr>
                        <a:t>1.14</a:t>
                      </a:r>
                      <a:endParaRPr lang="zh-CN" sz="1200" kern="100" dirty="0">
                        <a:latin typeface="+mn-lt"/>
                        <a:ea typeface="宋体"/>
                        <a:cs typeface="Times New Roman"/>
                      </a:endParaRPr>
                    </a:p>
                  </a:txBody>
                  <a:tcPr marL="68580" marR="68580" marT="0" marB="0"/>
                </a:tc>
                <a:tc>
                  <a:txBody>
                    <a:bodyPr/>
                    <a:lstStyle/>
                    <a:p>
                      <a:pPr algn="r">
                        <a:spcAft>
                          <a:spcPts val="0"/>
                        </a:spcAft>
                      </a:pPr>
                      <a:endParaRPr lang="en-US" sz="1200" kern="100" dirty="0">
                        <a:latin typeface="+mn-lt"/>
                        <a:ea typeface="宋体"/>
                        <a:cs typeface="Times New Roman"/>
                      </a:endParaRPr>
                    </a:p>
                  </a:txBody>
                  <a:tcPr marL="68580" marR="68580" marT="0" marB="0"/>
                </a:tc>
                <a:tc>
                  <a:txBody>
                    <a:bodyPr/>
                    <a:lstStyle/>
                    <a:p>
                      <a:pPr algn="r">
                        <a:spcAft>
                          <a:spcPts val="0"/>
                        </a:spcAft>
                      </a:pPr>
                      <a:r>
                        <a:rPr lang="en-US" sz="1200" kern="100" dirty="0">
                          <a:latin typeface="+mn-lt"/>
                        </a:rPr>
                        <a:t>1.54</a:t>
                      </a:r>
                      <a:endParaRPr lang="zh-CN" sz="1200" kern="100" dirty="0">
                        <a:latin typeface="+mn-lt"/>
                        <a:ea typeface="宋体"/>
                        <a:cs typeface="Times New Roman"/>
                      </a:endParaRPr>
                    </a:p>
                  </a:txBody>
                  <a:tcPr marL="68580" marR="68580" marT="0" marB="0"/>
                </a:tc>
                <a:tc>
                  <a:txBody>
                    <a:bodyPr/>
                    <a:lstStyle/>
                    <a:p>
                      <a:pPr algn="r">
                        <a:spcAft>
                          <a:spcPts val="0"/>
                        </a:spcAft>
                      </a:pPr>
                      <a:endParaRPr lang="en-US" sz="1200" kern="100" dirty="0">
                        <a:latin typeface="+mn-lt"/>
                        <a:ea typeface="宋体"/>
                        <a:cs typeface="Times New Roman"/>
                      </a:endParaRPr>
                    </a:p>
                  </a:txBody>
                  <a:tcPr marL="68580" marR="68580" marT="0" marB="0"/>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33794" name="内容占位符 2"/>
          <p:cNvSpPr>
            <a:spLocks noGrp="1"/>
          </p:cNvSpPr>
          <p:nvPr>
            <p:ph idx="1"/>
          </p:nvPr>
        </p:nvSpPr>
        <p:spPr/>
        <p:txBody>
          <a:bodyPr/>
          <a:lstStyle/>
          <a:p>
            <a:r>
              <a:rPr lang="en-US" altLang="zh-CN" sz="2400" smtClean="0"/>
              <a:t>China’s global economic position has been strengthened during the crisis</a:t>
            </a:r>
          </a:p>
          <a:p>
            <a:pPr lvl="1"/>
            <a:r>
              <a:rPr lang="en-US" altLang="zh-CN" sz="2000" smtClean="0"/>
              <a:t>China has been the largest exporter and second largest importer in the world</a:t>
            </a:r>
            <a:endParaRPr lang="zh-CN" altLang="en-US" smtClean="0"/>
          </a:p>
        </p:txBody>
      </p:sp>
      <p:graphicFrame>
        <p:nvGraphicFramePr>
          <p:cNvPr id="4" name="表格 3"/>
          <p:cNvGraphicFramePr>
            <a:graphicFrameLocks noGrp="1"/>
          </p:cNvGraphicFramePr>
          <p:nvPr/>
        </p:nvGraphicFramePr>
        <p:xfrm>
          <a:off x="1785938" y="3429000"/>
          <a:ext cx="5712587" cy="1346835"/>
        </p:xfrm>
        <a:graphic>
          <a:graphicData uri="http://schemas.openxmlformats.org/drawingml/2006/table">
            <a:tbl>
              <a:tblPr>
                <a:tableStyleId>{B301B821-A1FF-4177-AEE7-76D212191A09}</a:tableStyleId>
              </a:tblPr>
              <a:tblGrid>
                <a:gridCol w="358775"/>
                <a:gridCol w="753237"/>
                <a:gridCol w="1262062"/>
                <a:gridCol w="685800"/>
                <a:gridCol w="685800"/>
                <a:gridCol w="1281113"/>
                <a:gridCol w="685800"/>
              </a:tblGrid>
              <a:tr h="171450">
                <a:tc rowSpan="2">
                  <a:txBody>
                    <a:bodyPr/>
                    <a:lstStyle/>
                    <a:p>
                      <a:pPr algn="ctr" fontAlgn="ctr"/>
                      <a:r>
                        <a:rPr lang="en-US" sz="1200" u="none" strike="noStrike" dirty="0"/>
                        <a:t>Rank</a:t>
                      </a:r>
                      <a:endParaRPr lang="en-US" sz="1200" b="0" i="0" u="none" strike="noStrike" dirty="0">
                        <a:solidFill>
                          <a:srgbClr val="000000"/>
                        </a:solidFill>
                        <a:latin typeface="+mn-lt"/>
                      </a:endParaRPr>
                    </a:p>
                  </a:txBody>
                  <a:tcPr marL="9525" marR="9525" marT="9525" marB="0" anchor="ctr"/>
                </a:tc>
                <a:tc gridSpan="3">
                  <a:txBody>
                    <a:bodyPr/>
                    <a:lstStyle/>
                    <a:p>
                      <a:pPr algn="ctr" fontAlgn="ctr"/>
                      <a:r>
                        <a:rPr lang="en-US" sz="1200" u="none" strike="noStrike" dirty="0" smtClean="0"/>
                        <a:t>Export</a:t>
                      </a:r>
                      <a:endParaRPr lang="en-US" sz="1200" b="0" i="0" u="none" strike="noStrike" dirty="0">
                        <a:solidFill>
                          <a:srgbClr val="000000"/>
                        </a:solidFill>
                        <a:latin typeface="+mn-lt"/>
                      </a:endParaRPr>
                    </a:p>
                  </a:txBody>
                  <a:tcPr marL="9525" marR="9525" marT="9525" marB="0" anchor="ctr"/>
                </a:tc>
                <a:tc hMerge="1">
                  <a:txBody>
                    <a:bodyPr/>
                    <a:lstStyle/>
                    <a:p>
                      <a:pPr algn="ctr" fontAlgn="ctr"/>
                      <a:endParaRPr lang="en-US" sz="1200" b="0" i="0" u="none" strike="noStrike" dirty="0">
                        <a:solidFill>
                          <a:srgbClr val="000000"/>
                        </a:solidFill>
                        <a:latin typeface="+mn-lt"/>
                      </a:endParaRPr>
                    </a:p>
                  </a:txBody>
                  <a:tcPr marL="9525" marR="9525" marT="9525" marB="0" anchor="ctr">
                    <a:lnL>
                      <a:noFill/>
                    </a:lnL>
                    <a:lnR>
                      <a:noFill/>
                    </a:lnR>
                    <a:lnT>
                      <a:noFill/>
                    </a:lnT>
                    <a:lnB>
                      <a:noFill/>
                    </a:lnB>
                  </a:tcPr>
                </a:tc>
                <a:tc hMerge="1">
                  <a:txBody>
                    <a:bodyPr/>
                    <a:lstStyle/>
                    <a:p>
                      <a:pPr algn="ctr" fontAlgn="ctr"/>
                      <a:endParaRPr lang="en-US" sz="1200" b="0" i="0" u="none" strike="noStrike" dirty="0">
                        <a:solidFill>
                          <a:srgbClr val="000000"/>
                        </a:solidFill>
                        <a:latin typeface="+mn-lt"/>
                      </a:endParaRPr>
                    </a:p>
                  </a:txBody>
                  <a:tcPr marL="9525" marR="9525" marT="9525" marB="0" anchor="ctr">
                    <a:lnL>
                      <a:noFill/>
                    </a:lnL>
                    <a:lnR>
                      <a:noFill/>
                    </a:lnR>
                    <a:lnT>
                      <a:noFill/>
                    </a:lnT>
                    <a:lnB>
                      <a:noFill/>
                    </a:lnB>
                  </a:tcPr>
                </a:tc>
                <a:tc gridSpan="3">
                  <a:txBody>
                    <a:bodyPr/>
                    <a:lstStyle/>
                    <a:p>
                      <a:pPr algn="ctr" fontAlgn="ctr"/>
                      <a:r>
                        <a:rPr lang="en-US" sz="1200" u="none" strike="noStrike" dirty="0" smtClean="0"/>
                        <a:t>Import</a:t>
                      </a:r>
                      <a:endParaRPr lang="en-US" sz="1200" b="0" i="0" u="none" strike="noStrike" dirty="0">
                        <a:solidFill>
                          <a:srgbClr val="000000"/>
                        </a:solidFill>
                        <a:latin typeface="+mn-lt"/>
                      </a:endParaRPr>
                    </a:p>
                  </a:txBody>
                  <a:tcPr marL="9525" marR="9525" marT="9525" marB="0" anchor="ctr"/>
                </a:tc>
                <a:tc hMerge="1">
                  <a:txBody>
                    <a:bodyPr/>
                    <a:lstStyle/>
                    <a:p>
                      <a:pPr algn="ctr" fontAlgn="ctr"/>
                      <a:endParaRPr lang="en-US" sz="1200" b="0" i="0" u="none" strike="noStrike" dirty="0">
                        <a:solidFill>
                          <a:srgbClr val="000000"/>
                        </a:solidFill>
                        <a:latin typeface="+mn-lt"/>
                      </a:endParaRPr>
                    </a:p>
                  </a:txBody>
                  <a:tcPr marL="9525" marR="9525" marT="9525" marB="0" anchor="ctr">
                    <a:lnL>
                      <a:noFill/>
                    </a:lnL>
                    <a:lnR>
                      <a:noFill/>
                    </a:lnR>
                    <a:lnT>
                      <a:noFill/>
                    </a:lnT>
                    <a:lnB>
                      <a:noFill/>
                    </a:lnB>
                  </a:tcPr>
                </a:tc>
                <a:tc hMerge="1">
                  <a:txBody>
                    <a:bodyPr/>
                    <a:lstStyle/>
                    <a:p>
                      <a:pPr algn="ctr" fontAlgn="ctr"/>
                      <a:endParaRPr lang="en-US" sz="1200" b="0" i="0" u="none" strike="noStrike" dirty="0">
                        <a:solidFill>
                          <a:srgbClr val="000000"/>
                        </a:solidFill>
                        <a:latin typeface="+mn-lt"/>
                      </a:endParaRPr>
                    </a:p>
                  </a:txBody>
                  <a:tcPr marL="9525" marR="9525" marT="9525" marB="0" anchor="ctr">
                    <a:lnL>
                      <a:noFill/>
                    </a:lnL>
                    <a:lnR>
                      <a:noFill/>
                    </a:lnR>
                    <a:lnT>
                      <a:noFill/>
                    </a:lnT>
                    <a:lnB>
                      <a:noFill/>
                    </a:lnB>
                  </a:tcPr>
                </a:tc>
              </a:tr>
              <a:tr h="171450">
                <a:tc vMerge="1">
                  <a:txBody>
                    <a:bodyPr/>
                    <a:lstStyle/>
                    <a:p>
                      <a:pPr algn="ctr" fontAlgn="ctr"/>
                      <a:endParaRPr lang="en-US" sz="1200" b="0" i="0" u="none" strike="noStrike" dirty="0">
                        <a:solidFill>
                          <a:srgbClr val="000000"/>
                        </a:solidFill>
                        <a:latin typeface="+mn-lt"/>
                      </a:endParaRPr>
                    </a:p>
                  </a:txBody>
                  <a:tcPr marL="9525" marR="9525" marT="9525" marB="0" anchor="ctr">
                    <a:lnL>
                      <a:noFill/>
                    </a:lnL>
                    <a:lnR>
                      <a:noFill/>
                    </a:lnR>
                    <a:lnT>
                      <a:noFill/>
                    </a:lnT>
                    <a:lnB>
                      <a:noFill/>
                    </a:lnB>
                  </a:tcPr>
                </a:tc>
                <a:tc>
                  <a:txBody>
                    <a:bodyPr/>
                    <a:lstStyle/>
                    <a:p>
                      <a:pPr algn="ctr" fontAlgn="ctr"/>
                      <a:r>
                        <a:rPr lang="en-US" sz="1200" u="none" strike="noStrike" dirty="0"/>
                        <a:t>Country</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Export (billion USD)</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 of world</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Country</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Import (billion USD)</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 of world</a:t>
                      </a:r>
                      <a:endParaRPr lang="en-US" sz="1200" b="0" i="0" u="none" strike="noStrike" dirty="0">
                        <a:solidFill>
                          <a:srgbClr val="000000"/>
                        </a:solidFill>
                        <a:latin typeface="+mn-lt"/>
                      </a:endParaRPr>
                    </a:p>
                  </a:txBody>
                  <a:tcPr marL="9525" marR="9525" marT="9525" marB="0" anchor="ctr"/>
                </a:tc>
              </a:tr>
              <a:tr h="171450">
                <a:tc>
                  <a:txBody>
                    <a:bodyPr/>
                    <a:lstStyle/>
                    <a:p>
                      <a:pPr algn="ctr" fontAlgn="ctr"/>
                      <a:r>
                        <a:rPr lang="en-US" altLang="zh-CN" sz="1200" u="none" strike="noStrike" dirty="0"/>
                        <a:t>1</a:t>
                      </a:r>
                      <a:endParaRPr lang="en-US" altLang="zh-CN" sz="1200" b="0" i="0" u="none" strike="noStrike" dirty="0">
                        <a:solidFill>
                          <a:srgbClr val="000000"/>
                        </a:solidFill>
                        <a:latin typeface="+mn-lt"/>
                      </a:endParaRPr>
                    </a:p>
                  </a:txBody>
                  <a:tcPr marL="9525" marR="9525" marT="9525" marB="0" anchor="ctr"/>
                </a:tc>
                <a:tc>
                  <a:txBody>
                    <a:bodyPr/>
                    <a:lstStyle/>
                    <a:p>
                      <a:pPr algn="l" fontAlgn="ctr"/>
                      <a:r>
                        <a:rPr lang="en-US" sz="1200" u="none" strike="noStrike"/>
                        <a:t>China</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1202</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9.6 </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dirty="0" smtClean="0"/>
                        <a:t>  US</a:t>
                      </a:r>
                      <a:endParaRPr lang="en-US" sz="1200" b="0" i="0" u="none" strike="noStrike" dirty="0">
                        <a:solidFill>
                          <a:srgbClr val="000000"/>
                        </a:solidFill>
                        <a:latin typeface="+mn-lt"/>
                      </a:endParaRPr>
                    </a:p>
                  </a:txBody>
                  <a:tcPr marL="9525" marR="9525" marT="9525" marB="0" anchor="ctr"/>
                </a:tc>
                <a:tc>
                  <a:txBody>
                    <a:bodyPr/>
                    <a:lstStyle/>
                    <a:p>
                      <a:pPr algn="r" fontAlgn="ctr"/>
                      <a:r>
                        <a:rPr lang="en-US" sz="1200" u="none" strike="noStrike"/>
                        <a:t>1604</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12.7 </a:t>
                      </a:r>
                      <a:endParaRPr lang="en-US" sz="1200" b="0" i="0" u="none" strike="noStrike">
                        <a:solidFill>
                          <a:srgbClr val="000000"/>
                        </a:solidFill>
                        <a:latin typeface="+mn-lt"/>
                      </a:endParaRPr>
                    </a:p>
                  </a:txBody>
                  <a:tcPr marL="9525" marR="9525" marT="9525" marB="0" anchor="ctr"/>
                </a:tc>
              </a:tr>
              <a:tr h="171450">
                <a:tc>
                  <a:txBody>
                    <a:bodyPr/>
                    <a:lstStyle/>
                    <a:p>
                      <a:pPr algn="ctr" fontAlgn="ctr"/>
                      <a:r>
                        <a:rPr lang="en-US" altLang="zh-CN" sz="1200" u="none" strike="noStrike" dirty="0"/>
                        <a:t>2</a:t>
                      </a:r>
                      <a:endParaRPr lang="en-US" altLang="zh-CN" sz="1200" b="0" i="0" u="none" strike="noStrike" dirty="0">
                        <a:solidFill>
                          <a:srgbClr val="000000"/>
                        </a:solidFill>
                        <a:latin typeface="+mn-lt"/>
                      </a:endParaRPr>
                    </a:p>
                  </a:txBody>
                  <a:tcPr marL="9525" marR="9525" marT="9525" marB="0" anchor="ctr"/>
                </a:tc>
                <a:tc>
                  <a:txBody>
                    <a:bodyPr/>
                    <a:lstStyle/>
                    <a:p>
                      <a:pPr algn="l" fontAlgn="ctr"/>
                      <a:r>
                        <a:rPr lang="en-US" sz="1200" u="none" strike="noStrike"/>
                        <a:t>Germany</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1121</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9.0 </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dirty="0" smtClean="0"/>
                        <a:t>  China</a:t>
                      </a:r>
                      <a:endParaRPr lang="en-US" sz="1200" b="0" i="0" u="none" strike="noStrike" dirty="0">
                        <a:solidFill>
                          <a:srgbClr val="000000"/>
                        </a:solidFill>
                        <a:latin typeface="+mn-lt"/>
                      </a:endParaRPr>
                    </a:p>
                  </a:txBody>
                  <a:tcPr marL="9525" marR="9525" marT="9525" marB="0" anchor="ctr"/>
                </a:tc>
                <a:tc>
                  <a:txBody>
                    <a:bodyPr/>
                    <a:lstStyle/>
                    <a:p>
                      <a:pPr algn="r" fontAlgn="ctr"/>
                      <a:r>
                        <a:rPr lang="en-US" sz="1200" u="none" strike="noStrike"/>
                        <a:t>1006</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8.0 </a:t>
                      </a:r>
                      <a:endParaRPr lang="en-US" sz="1200" b="0" i="0" u="none" strike="noStrike">
                        <a:solidFill>
                          <a:srgbClr val="000000"/>
                        </a:solidFill>
                        <a:latin typeface="+mn-lt"/>
                      </a:endParaRPr>
                    </a:p>
                  </a:txBody>
                  <a:tcPr marL="9525" marR="9525" marT="9525" marB="0" anchor="ctr"/>
                </a:tc>
              </a:tr>
              <a:tr h="171450">
                <a:tc>
                  <a:txBody>
                    <a:bodyPr/>
                    <a:lstStyle/>
                    <a:p>
                      <a:pPr algn="ctr" fontAlgn="ctr"/>
                      <a:r>
                        <a:rPr lang="en-US" altLang="zh-CN" sz="1200" u="none" strike="noStrike" dirty="0"/>
                        <a:t>3</a:t>
                      </a:r>
                      <a:endParaRPr lang="en-US" altLang="zh-CN" sz="1200" b="0" i="0" u="none" strike="noStrike" dirty="0">
                        <a:solidFill>
                          <a:srgbClr val="000000"/>
                        </a:solidFill>
                        <a:latin typeface="+mn-lt"/>
                      </a:endParaRPr>
                    </a:p>
                  </a:txBody>
                  <a:tcPr marL="9525" marR="9525" marT="9525" marB="0" anchor="ctr"/>
                </a:tc>
                <a:tc>
                  <a:txBody>
                    <a:bodyPr/>
                    <a:lstStyle/>
                    <a:p>
                      <a:pPr algn="l" fontAlgn="ctr"/>
                      <a:r>
                        <a:rPr lang="en-US" sz="1200" u="none" strike="noStrike" dirty="0"/>
                        <a:t>US</a:t>
                      </a:r>
                      <a:endParaRPr lang="en-US" sz="1200" b="0" i="0" u="none" strike="noStrike" dirty="0">
                        <a:solidFill>
                          <a:srgbClr val="000000"/>
                        </a:solidFill>
                        <a:latin typeface="+mn-lt"/>
                      </a:endParaRPr>
                    </a:p>
                  </a:txBody>
                  <a:tcPr marL="9525" marR="9525" marT="9525" marB="0" anchor="ctr"/>
                </a:tc>
                <a:tc>
                  <a:txBody>
                    <a:bodyPr/>
                    <a:lstStyle/>
                    <a:p>
                      <a:pPr algn="r" fontAlgn="ctr"/>
                      <a:r>
                        <a:rPr lang="en-US" sz="1200" u="none" strike="noStrike"/>
                        <a:t>1057</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8.5 </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dirty="0" smtClean="0"/>
                        <a:t>  Germany</a:t>
                      </a:r>
                      <a:endParaRPr lang="en-US" sz="1200" b="0" i="0" u="none" strike="noStrike" dirty="0">
                        <a:solidFill>
                          <a:srgbClr val="000000"/>
                        </a:solidFill>
                        <a:latin typeface="+mn-lt"/>
                      </a:endParaRPr>
                    </a:p>
                  </a:txBody>
                  <a:tcPr marL="9525" marR="9525" marT="9525" marB="0" anchor="ctr"/>
                </a:tc>
                <a:tc>
                  <a:txBody>
                    <a:bodyPr/>
                    <a:lstStyle/>
                    <a:p>
                      <a:pPr algn="r" fontAlgn="ctr"/>
                      <a:r>
                        <a:rPr lang="en-US" sz="1200" u="none" strike="noStrike"/>
                        <a:t>931</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7.4 </a:t>
                      </a:r>
                      <a:endParaRPr lang="en-US" sz="1200" b="0" i="0" u="none" strike="noStrike">
                        <a:solidFill>
                          <a:srgbClr val="000000"/>
                        </a:solidFill>
                        <a:latin typeface="+mn-lt"/>
                      </a:endParaRPr>
                    </a:p>
                  </a:txBody>
                  <a:tcPr marL="9525" marR="9525" marT="9525" marB="0" anchor="ctr"/>
                </a:tc>
              </a:tr>
              <a:tr h="171450">
                <a:tc>
                  <a:txBody>
                    <a:bodyPr/>
                    <a:lstStyle/>
                    <a:p>
                      <a:pPr algn="ctr" fontAlgn="ctr"/>
                      <a:r>
                        <a:rPr lang="en-US" altLang="zh-CN" sz="1200" u="none" strike="noStrike" dirty="0"/>
                        <a:t>4</a:t>
                      </a:r>
                      <a:endParaRPr lang="en-US" altLang="zh-CN" sz="1200" b="0" i="0" u="none" strike="noStrike" dirty="0">
                        <a:solidFill>
                          <a:srgbClr val="000000"/>
                        </a:solidFill>
                        <a:latin typeface="+mn-lt"/>
                      </a:endParaRPr>
                    </a:p>
                  </a:txBody>
                  <a:tcPr marL="9525" marR="9525" marT="9525" marB="0" anchor="ctr"/>
                </a:tc>
                <a:tc>
                  <a:txBody>
                    <a:bodyPr/>
                    <a:lstStyle/>
                    <a:p>
                      <a:pPr algn="l" fontAlgn="ctr"/>
                      <a:r>
                        <a:rPr lang="en-US" sz="1200" u="none" strike="noStrike"/>
                        <a:t>Japan</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581</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4.7 </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dirty="0" smtClean="0"/>
                        <a:t>  France</a:t>
                      </a:r>
                      <a:endParaRPr lang="en-US" sz="1200" b="0" i="0" u="none" strike="noStrike" dirty="0">
                        <a:solidFill>
                          <a:srgbClr val="000000"/>
                        </a:solidFill>
                        <a:latin typeface="+mn-lt"/>
                      </a:endParaRPr>
                    </a:p>
                  </a:txBody>
                  <a:tcPr marL="9525" marR="9525" marT="9525" marB="0" anchor="ctr"/>
                </a:tc>
                <a:tc>
                  <a:txBody>
                    <a:bodyPr/>
                    <a:lstStyle/>
                    <a:p>
                      <a:pPr algn="r" fontAlgn="ctr"/>
                      <a:r>
                        <a:rPr lang="en-US" sz="1200" u="none" strike="noStrike"/>
                        <a:t>551</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4.4 </a:t>
                      </a:r>
                      <a:endParaRPr lang="en-US" sz="1200" b="0" i="0" u="none" strike="noStrike">
                        <a:solidFill>
                          <a:srgbClr val="000000"/>
                        </a:solidFill>
                        <a:latin typeface="+mn-lt"/>
                      </a:endParaRPr>
                    </a:p>
                  </a:txBody>
                  <a:tcPr marL="9525" marR="9525" marT="9525" marB="0" anchor="ctr"/>
                </a:tc>
              </a:tr>
              <a:tr h="171450">
                <a:tc>
                  <a:txBody>
                    <a:bodyPr/>
                    <a:lstStyle/>
                    <a:p>
                      <a:pPr algn="ctr" fontAlgn="ctr"/>
                      <a:r>
                        <a:rPr lang="en-US" altLang="zh-CN" sz="1200" u="none" strike="noStrike" dirty="0"/>
                        <a:t>5</a:t>
                      </a:r>
                      <a:endParaRPr lang="en-US" altLang="zh-CN" sz="1200" b="0" i="0" u="none" strike="noStrike" dirty="0">
                        <a:solidFill>
                          <a:srgbClr val="000000"/>
                        </a:solidFill>
                        <a:latin typeface="+mn-lt"/>
                      </a:endParaRPr>
                    </a:p>
                  </a:txBody>
                  <a:tcPr marL="9525" marR="9525" marT="9525" marB="0" anchor="ctr"/>
                </a:tc>
                <a:tc>
                  <a:txBody>
                    <a:bodyPr/>
                    <a:lstStyle/>
                    <a:p>
                      <a:pPr algn="l" fontAlgn="ctr"/>
                      <a:r>
                        <a:rPr lang="en-US" sz="1200" u="none" strike="noStrike"/>
                        <a:t>Netherland</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499</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4.0 </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dirty="0" smtClean="0"/>
                        <a:t>  Japan</a:t>
                      </a:r>
                      <a:endParaRPr lang="en-US" sz="1200" b="0" i="0" u="none" strike="noStrike" dirty="0">
                        <a:solidFill>
                          <a:srgbClr val="000000"/>
                        </a:solidFill>
                        <a:latin typeface="+mn-lt"/>
                      </a:endParaRPr>
                    </a:p>
                  </a:txBody>
                  <a:tcPr marL="9525" marR="9525" marT="9525" marB="0" anchor="ctr"/>
                </a:tc>
                <a:tc>
                  <a:txBody>
                    <a:bodyPr/>
                    <a:lstStyle/>
                    <a:p>
                      <a:pPr algn="r" fontAlgn="ctr"/>
                      <a:r>
                        <a:rPr lang="en-US" sz="1200" u="none" strike="noStrike"/>
                        <a:t>551</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dirty="0"/>
                        <a:t>4.4 </a:t>
                      </a:r>
                      <a:endParaRPr lang="en-US" sz="1200" b="0" i="0" u="none" strike="noStrike" dirty="0">
                        <a:solidFill>
                          <a:srgbClr val="000000"/>
                        </a:solidFill>
                        <a:latin typeface="+mn-lt"/>
                      </a:endParaRPr>
                    </a:p>
                  </a:txBody>
                  <a:tcPr marL="9525" marR="9525" marT="9525" marB="0" anchor="ctr"/>
                </a:tc>
              </a:tr>
            </a:tbl>
          </a:graphicData>
        </a:graphic>
      </p:graphicFrame>
      <p:sp>
        <p:nvSpPr>
          <p:cNvPr id="33850" name="TextBox 4"/>
          <p:cNvSpPr txBox="1">
            <a:spLocks noChangeArrowheads="1"/>
          </p:cNvSpPr>
          <p:nvPr/>
        </p:nvSpPr>
        <p:spPr bwMode="auto">
          <a:xfrm>
            <a:off x="2714625" y="3071813"/>
            <a:ext cx="3929063" cy="369887"/>
          </a:xfrm>
          <a:prstGeom prst="rect">
            <a:avLst/>
          </a:prstGeom>
          <a:noFill/>
          <a:ln w="9525">
            <a:noFill/>
            <a:miter lim="800000"/>
            <a:headEnd/>
            <a:tailEnd/>
          </a:ln>
        </p:spPr>
        <p:txBody>
          <a:bodyPr>
            <a:spAutoFit/>
          </a:bodyPr>
          <a:lstStyle/>
          <a:p>
            <a:pPr algn="ctr"/>
            <a:r>
              <a:rPr lang="en-US" altLang="zh-CN">
                <a:latin typeface="Calibri" pitchFamily="34" charset="0"/>
              </a:rPr>
              <a:t>Top 5 merchandise trader (2009) </a:t>
            </a:r>
            <a:endParaRPr lang="zh-CN" altLang="en-US">
              <a:latin typeface="Calibri" pitchFamily="34" charset="0"/>
            </a:endParaRPr>
          </a:p>
        </p:txBody>
      </p:sp>
      <p:graphicFrame>
        <p:nvGraphicFramePr>
          <p:cNvPr id="6" name="表格 5"/>
          <p:cNvGraphicFramePr>
            <a:graphicFrameLocks noGrp="1"/>
          </p:cNvGraphicFramePr>
          <p:nvPr/>
        </p:nvGraphicFramePr>
        <p:xfrm>
          <a:off x="1785938" y="5143500"/>
          <a:ext cx="5715039" cy="1154430"/>
        </p:xfrm>
        <a:graphic>
          <a:graphicData uri="http://schemas.openxmlformats.org/drawingml/2006/table">
            <a:tbl>
              <a:tblPr>
                <a:tableStyleId>{B301B821-A1FF-4177-AEE7-76D212191A09}</a:tableStyleId>
              </a:tblPr>
              <a:tblGrid>
                <a:gridCol w="363217"/>
                <a:gridCol w="694290"/>
                <a:gridCol w="1277688"/>
                <a:gridCol w="694290"/>
                <a:gridCol w="694290"/>
                <a:gridCol w="1296974"/>
                <a:gridCol w="694290"/>
              </a:tblGrid>
              <a:tr h="171450">
                <a:tc>
                  <a:txBody>
                    <a:bodyPr/>
                    <a:lstStyle/>
                    <a:p>
                      <a:pPr algn="ctr" fontAlgn="ctr"/>
                      <a:r>
                        <a:rPr lang="en-US" sz="1200" u="none" strike="noStrike" dirty="0"/>
                        <a:t>Rank</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Export</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Export (billion USD)</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 of world</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Country</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Import (billion USD)</a:t>
                      </a:r>
                      <a:endParaRPr lang="en-US" sz="1200" b="0" i="0" u="none" strike="noStrike" dirty="0">
                        <a:solidFill>
                          <a:srgbClr val="000000"/>
                        </a:solidFill>
                        <a:latin typeface="+mn-lt"/>
                      </a:endParaRPr>
                    </a:p>
                  </a:txBody>
                  <a:tcPr marL="9525" marR="9525" marT="9525" marB="0" anchor="ctr"/>
                </a:tc>
                <a:tc>
                  <a:txBody>
                    <a:bodyPr/>
                    <a:lstStyle/>
                    <a:p>
                      <a:pPr algn="ctr" fontAlgn="ctr"/>
                      <a:r>
                        <a:rPr lang="en-US" sz="1200" u="none" strike="noStrike" dirty="0"/>
                        <a:t>% of world</a:t>
                      </a:r>
                      <a:endParaRPr lang="en-US" sz="1200" b="0" i="0" u="none" strike="noStrike" dirty="0">
                        <a:solidFill>
                          <a:srgbClr val="000000"/>
                        </a:solidFill>
                        <a:latin typeface="+mn-lt"/>
                      </a:endParaRPr>
                    </a:p>
                  </a:txBody>
                  <a:tcPr marL="9525" marR="9525" marT="9525" marB="0" anchor="ctr"/>
                </a:tc>
              </a:tr>
              <a:tr h="171450">
                <a:tc>
                  <a:txBody>
                    <a:bodyPr/>
                    <a:lstStyle/>
                    <a:p>
                      <a:pPr algn="ctr" fontAlgn="ctr"/>
                      <a:r>
                        <a:rPr lang="en-US" sz="1200" u="none" strike="noStrike"/>
                        <a:t>1</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US</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470</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14.2</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US</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331</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10.6</a:t>
                      </a:r>
                      <a:endParaRPr lang="en-US" sz="1200" b="0" i="0" u="none" strike="noStrike">
                        <a:solidFill>
                          <a:srgbClr val="000000"/>
                        </a:solidFill>
                        <a:latin typeface="+mn-lt"/>
                      </a:endParaRPr>
                    </a:p>
                  </a:txBody>
                  <a:tcPr marL="9525" marR="9525" marT="9525" marB="0" anchor="ctr"/>
                </a:tc>
              </a:tr>
              <a:tr h="171450">
                <a:tc>
                  <a:txBody>
                    <a:bodyPr/>
                    <a:lstStyle/>
                    <a:p>
                      <a:pPr algn="ctr" fontAlgn="ctr"/>
                      <a:r>
                        <a:rPr lang="en-US" sz="1200" u="none" strike="noStrike"/>
                        <a:t>2</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UK</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240</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7.2</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Germany</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255</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8.2</a:t>
                      </a:r>
                      <a:endParaRPr lang="en-US" sz="1200" b="0" i="0" u="none" strike="noStrike">
                        <a:solidFill>
                          <a:srgbClr val="000000"/>
                        </a:solidFill>
                        <a:latin typeface="+mn-lt"/>
                      </a:endParaRPr>
                    </a:p>
                  </a:txBody>
                  <a:tcPr marL="9525" marR="9525" marT="9525" marB="0" anchor="ctr"/>
                </a:tc>
              </a:tr>
              <a:tr h="171450">
                <a:tc>
                  <a:txBody>
                    <a:bodyPr/>
                    <a:lstStyle/>
                    <a:p>
                      <a:pPr algn="ctr" fontAlgn="ctr"/>
                      <a:r>
                        <a:rPr lang="en-US" sz="1200" u="none" strike="noStrike"/>
                        <a:t>3</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Germany</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215</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6.5</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UK</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180</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5.1</a:t>
                      </a:r>
                      <a:endParaRPr lang="en-US" sz="1200" b="0" i="0" u="none" strike="noStrike">
                        <a:solidFill>
                          <a:srgbClr val="000000"/>
                        </a:solidFill>
                        <a:latin typeface="+mn-lt"/>
                      </a:endParaRPr>
                    </a:p>
                  </a:txBody>
                  <a:tcPr marL="9525" marR="9525" marT="9525" marB="0" anchor="ctr"/>
                </a:tc>
              </a:tr>
              <a:tr h="171450">
                <a:tc>
                  <a:txBody>
                    <a:bodyPr/>
                    <a:lstStyle/>
                    <a:p>
                      <a:pPr algn="ctr" fontAlgn="ctr"/>
                      <a:r>
                        <a:rPr lang="en-US" sz="1200" u="none" strike="noStrike"/>
                        <a:t>4</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France</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140</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4.2</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China</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158</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5.1</a:t>
                      </a:r>
                      <a:endParaRPr lang="en-US" sz="1200" b="0" i="0" u="none" strike="noStrike">
                        <a:solidFill>
                          <a:srgbClr val="000000"/>
                        </a:solidFill>
                        <a:latin typeface="+mn-lt"/>
                      </a:endParaRPr>
                    </a:p>
                  </a:txBody>
                  <a:tcPr marL="9525" marR="9525" marT="9525" marB="0" anchor="ctr"/>
                </a:tc>
              </a:tr>
              <a:tr h="171450">
                <a:tc>
                  <a:txBody>
                    <a:bodyPr/>
                    <a:lstStyle/>
                    <a:p>
                      <a:pPr algn="ctr" fontAlgn="ctr"/>
                      <a:r>
                        <a:rPr lang="en-US" sz="1200" u="none" strike="noStrike"/>
                        <a:t>5</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China</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129</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3.9</a:t>
                      </a:r>
                      <a:endParaRPr lang="en-US" sz="1200" b="0" i="0" u="none" strike="noStrike">
                        <a:solidFill>
                          <a:srgbClr val="000000"/>
                        </a:solidFill>
                        <a:latin typeface="+mn-lt"/>
                      </a:endParaRPr>
                    </a:p>
                  </a:txBody>
                  <a:tcPr marL="9525" marR="9525" marT="9525" marB="0" anchor="ctr"/>
                </a:tc>
                <a:tc>
                  <a:txBody>
                    <a:bodyPr/>
                    <a:lstStyle/>
                    <a:p>
                      <a:pPr algn="l" fontAlgn="ctr"/>
                      <a:r>
                        <a:rPr lang="en-US" sz="1200" u="none" strike="noStrike"/>
                        <a:t>Japan</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a:t>146</a:t>
                      </a:r>
                      <a:endParaRPr lang="en-US" sz="1200" b="0" i="0" u="none" strike="noStrike">
                        <a:solidFill>
                          <a:srgbClr val="000000"/>
                        </a:solidFill>
                        <a:latin typeface="+mn-lt"/>
                      </a:endParaRPr>
                    </a:p>
                  </a:txBody>
                  <a:tcPr marL="9525" marR="9525" marT="9525" marB="0" anchor="ctr"/>
                </a:tc>
                <a:tc>
                  <a:txBody>
                    <a:bodyPr/>
                    <a:lstStyle/>
                    <a:p>
                      <a:pPr algn="r" fontAlgn="ctr"/>
                      <a:r>
                        <a:rPr lang="en-US" sz="1200" u="none" strike="noStrike" dirty="0"/>
                        <a:t>4.7</a:t>
                      </a:r>
                      <a:endParaRPr lang="en-US" sz="1200" b="0" i="0" u="none" strike="noStrike" dirty="0">
                        <a:solidFill>
                          <a:srgbClr val="000000"/>
                        </a:solidFill>
                        <a:latin typeface="+mn-lt"/>
                      </a:endParaRPr>
                    </a:p>
                  </a:txBody>
                  <a:tcPr marL="9525" marR="9525" marT="9525" marB="0" anchor="ctr"/>
                </a:tc>
              </a:tr>
            </a:tbl>
          </a:graphicData>
        </a:graphic>
      </p:graphicFrame>
      <p:sp>
        <p:nvSpPr>
          <p:cNvPr id="33903" name="TextBox 6"/>
          <p:cNvSpPr txBox="1">
            <a:spLocks noChangeArrowheads="1"/>
          </p:cNvSpPr>
          <p:nvPr/>
        </p:nvSpPr>
        <p:spPr bwMode="auto">
          <a:xfrm>
            <a:off x="2857500" y="4786313"/>
            <a:ext cx="3929063" cy="369887"/>
          </a:xfrm>
          <a:prstGeom prst="rect">
            <a:avLst/>
          </a:prstGeom>
          <a:noFill/>
          <a:ln w="9525">
            <a:noFill/>
            <a:miter lim="800000"/>
            <a:headEnd/>
            <a:tailEnd/>
          </a:ln>
        </p:spPr>
        <p:txBody>
          <a:bodyPr>
            <a:spAutoFit/>
          </a:bodyPr>
          <a:lstStyle/>
          <a:p>
            <a:pPr algn="ctr"/>
            <a:r>
              <a:rPr lang="en-US" altLang="zh-CN">
                <a:latin typeface="Calibri" pitchFamily="34" charset="0"/>
              </a:rPr>
              <a:t>Top 5 service trader (2009) </a:t>
            </a:r>
            <a:endParaRPr lang="zh-CN" altLang="en-US">
              <a:latin typeface="Calibri" pitchFamily="34" charset="0"/>
            </a:endParaRPr>
          </a:p>
        </p:txBody>
      </p:sp>
      <p:sp>
        <p:nvSpPr>
          <p:cNvPr id="33904" name="矩形 7"/>
          <p:cNvSpPr>
            <a:spLocks noChangeArrowheads="1"/>
          </p:cNvSpPr>
          <p:nvPr/>
        </p:nvSpPr>
        <p:spPr bwMode="auto">
          <a:xfrm>
            <a:off x="1714500" y="6286500"/>
            <a:ext cx="4572000" cy="277813"/>
          </a:xfrm>
          <a:prstGeom prst="rect">
            <a:avLst/>
          </a:prstGeom>
          <a:noFill/>
          <a:ln w="9525">
            <a:noFill/>
            <a:miter lim="800000"/>
            <a:headEnd/>
            <a:tailEnd/>
          </a:ln>
        </p:spPr>
        <p:txBody>
          <a:bodyPr>
            <a:spAutoFit/>
          </a:bodyPr>
          <a:lstStyle/>
          <a:p>
            <a:r>
              <a:rPr lang="en-US" altLang="zh-CN" sz="1200">
                <a:latin typeface="Calibri" pitchFamily="34" charset="0"/>
              </a:rPr>
              <a:t>Data source: WTO, International Trade Statistics 2010, 26 March 2010</a:t>
            </a:r>
            <a:endParaRPr lang="zh-CN" altLang="en-US" sz="1200">
              <a:latin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Post-evaluation of International Financial Crisis</a:t>
            </a:r>
            <a:endParaRPr lang="zh-CN" altLang="en-US" dirty="0"/>
          </a:p>
        </p:txBody>
      </p:sp>
      <p:sp>
        <p:nvSpPr>
          <p:cNvPr id="34818" name="内容占位符 2"/>
          <p:cNvSpPr>
            <a:spLocks noGrp="1"/>
          </p:cNvSpPr>
          <p:nvPr>
            <p:ph idx="1"/>
          </p:nvPr>
        </p:nvSpPr>
        <p:spPr/>
        <p:txBody>
          <a:bodyPr/>
          <a:lstStyle/>
          <a:p>
            <a:r>
              <a:rPr lang="en-US" altLang="zh-CN" sz="2400" smtClean="0"/>
              <a:t>China’s global economic position has been strengthened during the crisis</a:t>
            </a:r>
          </a:p>
          <a:p>
            <a:pPr lvl="1"/>
            <a:r>
              <a:rPr lang="en-US" altLang="zh-CN" sz="2000" smtClean="0"/>
              <a:t>China has been the forth largest sourcing country of patent application</a:t>
            </a:r>
            <a:endParaRPr lang="zh-CN" altLang="en-US" smtClean="0"/>
          </a:p>
        </p:txBody>
      </p:sp>
      <p:graphicFrame>
        <p:nvGraphicFramePr>
          <p:cNvPr id="4" name="内容占位符 3"/>
          <p:cNvGraphicFramePr>
            <a:graphicFrameLocks/>
          </p:cNvGraphicFramePr>
          <p:nvPr/>
        </p:nvGraphicFramePr>
        <p:xfrm>
          <a:off x="285720" y="3217863"/>
          <a:ext cx="8610581" cy="2857520"/>
        </p:xfrm>
        <a:graphic>
          <a:graphicData uri="http://schemas.openxmlformats.org/drawingml/2006/table">
            <a:tbl>
              <a:tblPr>
                <a:tableStyleId>{B301B821-A1FF-4177-AEE7-76D212191A09}</a:tableStyleId>
              </a:tblPr>
              <a:tblGrid>
                <a:gridCol w="4383659"/>
                <a:gridCol w="603846"/>
                <a:gridCol w="603846"/>
                <a:gridCol w="603846"/>
                <a:gridCol w="603846"/>
                <a:gridCol w="603846"/>
                <a:gridCol w="603846"/>
                <a:gridCol w="603846"/>
              </a:tblGrid>
              <a:tr h="285752">
                <a:tc>
                  <a:txBody>
                    <a:bodyPr/>
                    <a:lstStyle/>
                    <a:p>
                      <a:pPr algn="l" fontAlgn="ct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2003</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2004</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2005</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2006</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dirty="0"/>
                        <a:t>2007</a:t>
                      </a:r>
                      <a:endParaRPr lang="zh-CN" sz="1600" b="0" i="0" u="none" strike="noStrike" dirty="0">
                        <a:solidFill>
                          <a:srgbClr val="000000"/>
                        </a:solidFill>
                        <a:latin typeface="+mn-lt"/>
                      </a:endParaRPr>
                    </a:p>
                  </a:txBody>
                  <a:tcPr marL="9525" marR="9525" marT="9525" marB="0" anchor="ctr"/>
                </a:tc>
                <a:tc>
                  <a:txBody>
                    <a:bodyPr/>
                    <a:lstStyle/>
                    <a:p>
                      <a:pPr algn="r" fontAlgn="ctr"/>
                      <a:r>
                        <a:rPr lang="en-US" altLang="zh-CN" sz="1600" b="0" i="0" u="none" strike="noStrike" dirty="0" smtClean="0">
                          <a:solidFill>
                            <a:srgbClr val="000000"/>
                          </a:solidFill>
                          <a:latin typeface="+mn-lt"/>
                        </a:rPr>
                        <a:t>2008</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2015</a:t>
                      </a:r>
                      <a:endParaRPr lang="zh-CN" sz="1600" b="0" i="0" u="none" strike="noStrike">
                        <a:solidFill>
                          <a:srgbClr val="000000"/>
                        </a:solidFill>
                        <a:latin typeface="+mn-lt"/>
                      </a:endParaRPr>
                    </a:p>
                  </a:txBody>
                  <a:tcPr marL="9525" marR="9525" marT="9525" marB="0" anchor="ctr"/>
                </a:tc>
              </a:tr>
              <a:tr h="285752">
                <a:tc>
                  <a:txBody>
                    <a:bodyPr/>
                    <a:lstStyle/>
                    <a:p>
                      <a:pPr algn="l" fontAlgn="ctr"/>
                      <a:r>
                        <a:rPr lang="en-US" sz="1600" u="none" strike="noStrike"/>
                        <a:t>Ratio of R&amp;D expenditrue to the world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2.5</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2.9</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3.5</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4.9</a:t>
                      </a:r>
                      <a:endParaRPr lang="zh-CN" sz="1600" b="0" i="0" u="none" strike="noStrike">
                        <a:solidFill>
                          <a:srgbClr val="000000"/>
                        </a:solidFill>
                        <a:latin typeface="+mn-lt"/>
                      </a:endParaRPr>
                    </a:p>
                  </a:txBody>
                  <a:tcPr marL="9525" marR="9525" marT="9525" marB="0" anchor="ctr"/>
                </a:tc>
                <a:tc>
                  <a:txBody>
                    <a:bodyPr/>
                    <a:lstStyle/>
                    <a:p>
                      <a:pPr algn="r" fontAlgn="ctr"/>
                      <a:endParaRPr lang="zh-CN" sz="1600" b="0" i="0" u="none" strike="noStrike" dirty="0">
                        <a:solidFill>
                          <a:srgbClr val="000000"/>
                        </a:solidFill>
                        <a:latin typeface="+mn-lt"/>
                      </a:endParaRPr>
                    </a:p>
                  </a:txBody>
                  <a:tcPr marL="9525" marR="9525" marT="9525" marB="0" anchor="ctr"/>
                </a:tc>
                <a:tc>
                  <a:txBody>
                    <a:bodyPr/>
                    <a:lstStyle/>
                    <a:p>
                      <a:pPr algn="r" fontAlgn="ctr"/>
                      <a:r>
                        <a:rPr lang="en-US" altLang="zh-CN" sz="1600" b="0" i="0" u="none" strike="noStrike" dirty="0" smtClean="0">
                          <a:solidFill>
                            <a:srgbClr val="000000"/>
                          </a:solidFill>
                          <a:latin typeface="+mn-lt"/>
                        </a:rPr>
                        <a:t>13</a:t>
                      </a:r>
                      <a:endParaRPr lang="zh-CN" sz="1600" b="0" i="0" u="none" strike="noStrike" dirty="0">
                        <a:solidFill>
                          <a:srgbClr val="000000"/>
                        </a:solidFill>
                        <a:latin typeface="+mn-lt"/>
                      </a:endParaRPr>
                    </a:p>
                  </a:txBody>
                  <a:tcPr marL="9525" marR="9525" marT="9525" marB="0" anchor="ctr"/>
                </a:tc>
              </a:tr>
              <a:tr h="285752">
                <a:tc>
                  <a:txBody>
                    <a:bodyPr/>
                    <a:lstStyle/>
                    <a:p>
                      <a:pPr algn="l" fontAlgn="ctr"/>
                      <a:r>
                        <a:rPr lang="en-US" sz="1600" u="none" strike="noStrike" dirty="0"/>
                        <a:t>Rank of R&amp;D expenditure</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6</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6</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6</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6</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a:t>
                      </a:r>
                      <a:endParaRPr lang="zh-CN" sz="1600" b="0" i="0" u="none" strike="noStrike">
                        <a:solidFill>
                          <a:srgbClr val="000000"/>
                        </a:solidFill>
                        <a:latin typeface="+mn-lt"/>
                      </a:endParaRPr>
                    </a:p>
                  </a:txBody>
                  <a:tcPr marL="9525" marR="9525" marT="9525" marB="0" anchor="ctr"/>
                </a:tc>
                <a:tc>
                  <a:txBody>
                    <a:bodyPr/>
                    <a:lstStyle/>
                    <a:p>
                      <a:pPr algn="r" fontAlgn="ctr"/>
                      <a:r>
                        <a:rPr lang="en-US" altLang="zh-CN" sz="1600" b="0" i="0" u="none" strike="noStrike" dirty="0" smtClean="0">
                          <a:solidFill>
                            <a:srgbClr val="000000"/>
                          </a:solidFill>
                          <a:latin typeface="+mn-lt"/>
                        </a:rPr>
                        <a:t>3</a:t>
                      </a:r>
                      <a:endParaRPr lang="zh-CN" sz="1600" b="0" i="0" u="none" strike="noStrike" dirty="0">
                        <a:solidFill>
                          <a:srgbClr val="000000"/>
                        </a:solidFill>
                        <a:latin typeface="+mn-lt"/>
                      </a:endParaRPr>
                    </a:p>
                  </a:txBody>
                  <a:tcPr marL="9525" marR="9525" marT="9525" marB="0" anchor="ctr"/>
                </a:tc>
                <a:tc>
                  <a:txBody>
                    <a:bodyPr/>
                    <a:lstStyle/>
                    <a:p>
                      <a:pPr algn="r" fontAlgn="ctr"/>
                      <a:r>
                        <a:rPr lang="en-US" altLang="zh-CN" sz="1600" b="0" i="0" u="none" strike="noStrike" dirty="0" smtClean="0">
                          <a:solidFill>
                            <a:srgbClr val="000000"/>
                          </a:solidFill>
                          <a:latin typeface="+mn-lt"/>
                        </a:rPr>
                        <a:t>2</a:t>
                      </a:r>
                      <a:endParaRPr lang="zh-CN" sz="1600" b="0" i="0" u="none" strike="noStrike" dirty="0">
                        <a:solidFill>
                          <a:srgbClr val="000000"/>
                        </a:solidFill>
                        <a:latin typeface="+mn-lt"/>
                      </a:endParaRPr>
                    </a:p>
                  </a:txBody>
                  <a:tcPr marL="9525" marR="9525" marT="9525" marB="0" anchor="ctr"/>
                </a:tc>
              </a:tr>
              <a:tr h="285752">
                <a:tc>
                  <a:txBody>
                    <a:bodyPr/>
                    <a:lstStyle/>
                    <a:p>
                      <a:pPr algn="l" fontAlgn="ctr"/>
                      <a:r>
                        <a:rPr lang="zh-CN" sz="1600" u="none" strike="noStrike"/>
                        <a:t>Ratio of patent applications to the world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6.3</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8.3</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8.8</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8</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9.6</a:t>
                      </a:r>
                      <a:endParaRPr lang="zh-CN" sz="1600" b="0" i="0" u="none" strike="noStrike">
                        <a:solidFill>
                          <a:srgbClr val="000000"/>
                        </a:solidFill>
                        <a:latin typeface="+mn-lt"/>
                      </a:endParaRPr>
                    </a:p>
                  </a:txBody>
                  <a:tcPr marL="9525" marR="9525" marT="9525" marB="0" anchor="ctr"/>
                </a:tc>
                <a:tc>
                  <a:txBody>
                    <a:bodyPr/>
                    <a:lstStyle/>
                    <a:p>
                      <a:pPr algn="r" fontAlgn="ctr"/>
                      <a:endParaRPr lang="zh-CN" sz="1600" b="0" i="0" u="none" strike="noStrike" dirty="0">
                        <a:solidFill>
                          <a:srgbClr val="000000"/>
                        </a:solidFill>
                        <a:latin typeface="+mn-lt"/>
                      </a:endParaRPr>
                    </a:p>
                  </a:txBody>
                  <a:tcPr marL="9525" marR="9525" marT="9525" marB="0" anchor="ctr"/>
                </a:tc>
                <a:tc>
                  <a:txBody>
                    <a:bodyPr/>
                    <a:lstStyle/>
                    <a:p>
                      <a:pPr algn="l" fontAlgn="ctr"/>
                      <a:endParaRPr lang="zh-CN" sz="1600" b="0" i="0" u="none" strike="noStrike">
                        <a:solidFill>
                          <a:srgbClr val="000000"/>
                        </a:solidFill>
                        <a:latin typeface="+mn-lt"/>
                      </a:endParaRPr>
                    </a:p>
                  </a:txBody>
                  <a:tcPr marL="9525" marR="9525" marT="9525" marB="0" anchor="ctr"/>
                </a:tc>
              </a:tr>
              <a:tr h="285752">
                <a:tc>
                  <a:txBody>
                    <a:bodyPr/>
                    <a:lstStyle/>
                    <a:p>
                      <a:pPr algn="l" fontAlgn="ctr"/>
                      <a:r>
                        <a:rPr lang="zh-CN" sz="1600" u="none" strike="noStrike"/>
                        <a:t>Rank of patent applications</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3</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a:t>
                      </a:r>
                      <a:endParaRPr lang="zh-CN" sz="1600" b="0" i="0" u="none" strike="noStrike">
                        <a:solidFill>
                          <a:srgbClr val="000000"/>
                        </a:solidFill>
                        <a:latin typeface="+mn-lt"/>
                      </a:endParaRPr>
                    </a:p>
                  </a:txBody>
                  <a:tcPr marL="9525" marR="9525" marT="9525" marB="0" anchor="ctr"/>
                </a:tc>
                <a:tc>
                  <a:txBody>
                    <a:bodyPr/>
                    <a:lstStyle/>
                    <a:p>
                      <a:pPr algn="r" fontAlgn="ct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3</a:t>
                      </a:r>
                      <a:endParaRPr lang="zh-CN" sz="1600" b="0" i="0" u="none" strike="noStrike">
                        <a:solidFill>
                          <a:srgbClr val="000000"/>
                        </a:solidFill>
                        <a:latin typeface="+mn-lt"/>
                      </a:endParaRPr>
                    </a:p>
                  </a:txBody>
                  <a:tcPr marL="9525" marR="9525" marT="9525" marB="0" anchor="ctr"/>
                </a:tc>
              </a:tr>
              <a:tr h="285752">
                <a:tc>
                  <a:txBody>
                    <a:bodyPr/>
                    <a:lstStyle/>
                    <a:p>
                      <a:pPr algn="l" fontAlgn="ctr"/>
                      <a:r>
                        <a:rPr lang="en-US" sz="1600" u="none" strike="noStrike"/>
                        <a:t>Ratio of SCI\EI\ISTP indexing papers to the world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5.1</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6.3</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6.9</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8.4</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9.8</a:t>
                      </a:r>
                      <a:endParaRPr lang="zh-CN" sz="1600" b="0" i="0" u="none" strike="noStrike">
                        <a:solidFill>
                          <a:srgbClr val="000000"/>
                        </a:solidFill>
                        <a:latin typeface="+mn-lt"/>
                      </a:endParaRPr>
                    </a:p>
                  </a:txBody>
                  <a:tcPr marL="9525" marR="9525" marT="9525" marB="0" anchor="ctr"/>
                </a:tc>
                <a:tc>
                  <a:txBody>
                    <a:bodyPr/>
                    <a:lstStyle/>
                    <a:p>
                      <a:pPr algn="r" fontAlgn="ctr"/>
                      <a:r>
                        <a:rPr lang="en-US" altLang="zh-CN" sz="1600" b="0" i="0" u="none" strike="noStrike" dirty="0" smtClean="0">
                          <a:solidFill>
                            <a:srgbClr val="000000"/>
                          </a:solidFill>
                          <a:latin typeface="+mn-lt"/>
                        </a:rPr>
                        <a:t>11.5</a:t>
                      </a:r>
                      <a:endParaRPr lang="zh-CN" sz="1600" b="0" i="0" u="none" strike="noStrike" dirty="0">
                        <a:solidFill>
                          <a:srgbClr val="000000"/>
                        </a:solidFill>
                        <a:latin typeface="+mn-lt"/>
                      </a:endParaRPr>
                    </a:p>
                  </a:txBody>
                  <a:tcPr marL="9525" marR="9525" marT="9525" marB="0" anchor="ctr"/>
                </a:tc>
                <a:tc>
                  <a:txBody>
                    <a:bodyPr/>
                    <a:lstStyle/>
                    <a:p>
                      <a:pPr algn="l" fontAlgn="ctr"/>
                      <a:endParaRPr lang="zh-CN" sz="1600" b="0" i="0" u="none" strike="noStrike">
                        <a:solidFill>
                          <a:srgbClr val="000000"/>
                        </a:solidFill>
                        <a:latin typeface="+mn-lt"/>
                      </a:endParaRPr>
                    </a:p>
                  </a:txBody>
                  <a:tcPr marL="9525" marR="9525" marT="9525" marB="0" anchor="ctr"/>
                </a:tc>
              </a:tr>
              <a:tr h="285752">
                <a:tc>
                  <a:txBody>
                    <a:bodyPr/>
                    <a:lstStyle/>
                    <a:p>
                      <a:pPr algn="l" fontAlgn="ctr"/>
                      <a:r>
                        <a:rPr lang="en-US" sz="1600" u="none" strike="noStrike"/>
                        <a:t>Ratio of SCI indexing papers to the world (%)</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4.5 </a:t>
                      </a:r>
                      <a:endParaRPr lang="zh-CN" sz="1600" b="0" i="0" u="none" strike="noStrike">
                        <a:solidFill>
                          <a:srgbClr val="000000"/>
                        </a:solidFill>
                        <a:latin typeface="+mn-lt"/>
                      </a:endParaRPr>
                    </a:p>
                  </a:txBody>
                  <a:tcPr marL="9525" marR="9525" marT="9525" marB="0" anchor="ctr"/>
                </a:tc>
                <a:tc>
                  <a:txBody>
                    <a:bodyPr/>
                    <a:lstStyle/>
                    <a:p>
                      <a:pPr algn="l" fontAlgn="ctr"/>
                      <a:endParaRPr lang="zh-CN" sz="1600" b="0" i="0" u="none" strike="noStrike">
                        <a:solidFill>
                          <a:srgbClr val="000000"/>
                        </a:solidFill>
                        <a:latin typeface="+mn-lt"/>
                      </a:endParaRPr>
                    </a:p>
                  </a:txBody>
                  <a:tcPr marL="9525" marR="9525" marT="9525" marB="0" anchor="ctr"/>
                </a:tc>
                <a:tc>
                  <a:txBody>
                    <a:bodyPr/>
                    <a:lstStyle/>
                    <a:p>
                      <a:pPr algn="l" fontAlgn="ct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5.9</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7.5</a:t>
                      </a:r>
                      <a:endParaRPr lang="zh-CN" sz="1600" b="0" i="0" u="none" strike="noStrike">
                        <a:solidFill>
                          <a:srgbClr val="000000"/>
                        </a:solidFill>
                        <a:latin typeface="+mn-lt"/>
                      </a:endParaRPr>
                    </a:p>
                  </a:txBody>
                  <a:tcPr marL="9525" marR="9525" marT="9525" marB="0" anchor="ctr"/>
                </a:tc>
                <a:tc>
                  <a:txBody>
                    <a:bodyPr/>
                    <a:lstStyle/>
                    <a:p>
                      <a:pPr algn="r" fontAlgn="ctr"/>
                      <a:r>
                        <a:rPr lang="en-US" altLang="zh-CN" sz="1600" b="0" i="0" u="none" strike="noStrike" dirty="0" smtClean="0">
                          <a:solidFill>
                            <a:srgbClr val="000000"/>
                          </a:solidFill>
                          <a:latin typeface="+mn-lt"/>
                        </a:rPr>
                        <a:t>9.8</a:t>
                      </a:r>
                      <a:endParaRPr lang="zh-CN" sz="1600" b="0" i="0" u="none" strike="noStrike" dirty="0">
                        <a:solidFill>
                          <a:srgbClr val="000000"/>
                        </a:solidFill>
                        <a:latin typeface="+mn-lt"/>
                      </a:endParaRPr>
                    </a:p>
                  </a:txBody>
                  <a:tcPr marL="9525" marR="9525" marT="9525" marB="0" anchor="ctr"/>
                </a:tc>
                <a:tc>
                  <a:txBody>
                    <a:bodyPr/>
                    <a:lstStyle/>
                    <a:p>
                      <a:pPr algn="l" fontAlgn="ctr"/>
                      <a:endParaRPr lang="zh-CN" sz="1600" b="0" i="0" u="none" strike="noStrike">
                        <a:solidFill>
                          <a:srgbClr val="000000"/>
                        </a:solidFill>
                        <a:latin typeface="+mn-lt"/>
                      </a:endParaRPr>
                    </a:p>
                  </a:txBody>
                  <a:tcPr marL="9525" marR="9525" marT="9525" marB="0" anchor="ctr"/>
                </a:tc>
              </a:tr>
              <a:tr h="285752">
                <a:tc>
                  <a:txBody>
                    <a:bodyPr/>
                    <a:lstStyle/>
                    <a:p>
                      <a:pPr algn="l" fontAlgn="ctr"/>
                      <a:r>
                        <a:rPr lang="en-US" sz="1600" u="none" strike="noStrike"/>
                        <a:t>Rank of SCI\EI\ISTP indexing papers</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5</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5</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4</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a:t>
                      </a:r>
                      <a:endParaRPr lang="zh-CN" sz="1600" b="0" i="0" u="none" strike="noStrike">
                        <a:solidFill>
                          <a:srgbClr val="000000"/>
                        </a:solidFill>
                        <a:latin typeface="+mn-lt"/>
                      </a:endParaRPr>
                    </a:p>
                  </a:txBody>
                  <a:tcPr marL="9525" marR="9525" marT="9525" marB="0" anchor="ctr"/>
                </a:tc>
                <a:tc>
                  <a:txBody>
                    <a:bodyPr/>
                    <a:lstStyle/>
                    <a:p>
                      <a:pPr algn="r" fontAlgn="ct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1</a:t>
                      </a:r>
                      <a:endParaRPr lang="zh-CN" sz="1600" b="0" i="0" u="none" strike="noStrike">
                        <a:solidFill>
                          <a:srgbClr val="000000"/>
                        </a:solidFill>
                        <a:latin typeface="+mn-lt"/>
                      </a:endParaRPr>
                    </a:p>
                  </a:txBody>
                  <a:tcPr marL="9525" marR="9525" marT="9525" marB="0" anchor="ctr"/>
                </a:tc>
              </a:tr>
              <a:tr h="285752">
                <a:tc>
                  <a:txBody>
                    <a:bodyPr/>
                    <a:lstStyle/>
                    <a:p>
                      <a:pPr algn="l" fontAlgn="ctr"/>
                      <a:r>
                        <a:rPr lang="en-US" sz="1600" u="none" strike="noStrike"/>
                        <a:t>Rank of EI indexing papers</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3</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2</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a:t>
                      </a:r>
                      <a:endParaRPr lang="zh-CN" sz="1600" b="0" i="0" u="none" strike="noStrike">
                        <a:solidFill>
                          <a:srgbClr val="000000"/>
                        </a:solidFill>
                        <a:latin typeface="+mn-lt"/>
                      </a:endParaRPr>
                    </a:p>
                  </a:txBody>
                  <a:tcPr marL="9525" marR="9525" marT="9525" marB="0" anchor="ctr"/>
                </a:tc>
                <a:tc>
                  <a:txBody>
                    <a:bodyPr/>
                    <a:lstStyle/>
                    <a:p>
                      <a:pPr algn="r" fontAlgn="ct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1</a:t>
                      </a:r>
                      <a:endParaRPr lang="zh-CN" sz="1600" b="0" i="0" u="none" strike="noStrike">
                        <a:solidFill>
                          <a:srgbClr val="000000"/>
                        </a:solidFill>
                        <a:latin typeface="+mn-lt"/>
                      </a:endParaRPr>
                    </a:p>
                  </a:txBody>
                  <a:tcPr marL="9525" marR="9525" marT="9525" marB="0" anchor="ctr"/>
                </a:tc>
              </a:tr>
              <a:tr h="285752">
                <a:tc>
                  <a:txBody>
                    <a:bodyPr/>
                    <a:lstStyle/>
                    <a:p>
                      <a:pPr algn="l" fontAlgn="ctr"/>
                      <a:r>
                        <a:rPr lang="en-US" sz="1600" u="none" strike="noStrike"/>
                        <a:t>Rank of SCI indexing papers</a:t>
                      </a:r>
                      <a:endParaRPr lang="zh-CN" sz="1600" b="0" i="0" u="none" strike="noStrike">
                        <a:solidFill>
                          <a:srgbClr val="000000"/>
                        </a:solidFill>
                        <a:latin typeface="+mn-lt"/>
                      </a:endParaRPr>
                    </a:p>
                  </a:txBody>
                  <a:tcPr marL="9525" marR="9525" marT="9525" marB="0" anchor="ctr"/>
                </a:tc>
                <a:tc>
                  <a:txBody>
                    <a:bodyPr/>
                    <a:lstStyle/>
                    <a:p>
                      <a:pPr algn="l" fontAlgn="ct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5</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5</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5</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3</a:t>
                      </a:r>
                      <a:endParaRPr lang="zh-CN" sz="1600" b="0" i="0" u="none" strike="noStrike">
                        <a:solidFill>
                          <a:srgbClr val="000000"/>
                        </a:solidFill>
                        <a:latin typeface="+mn-lt"/>
                      </a:endParaRPr>
                    </a:p>
                  </a:txBody>
                  <a:tcPr marL="9525" marR="9525" marT="9525" marB="0" anchor="ctr"/>
                </a:tc>
                <a:tc>
                  <a:txBody>
                    <a:bodyPr/>
                    <a:lstStyle/>
                    <a:p>
                      <a:pPr algn="r" fontAlgn="ctr"/>
                      <a:r>
                        <a:rPr lang="en-US" altLang="zh-CN" sz="1600" b="0" i="0" u="none" strike="noStrike" dirty="0" smtClean="0">
                          <a:solidFill>
                            <a:srgbClr val="000000"/>
                          </a:solidFill>
                          <a:latin typeface="+mn-lt"/>
                        </a:rPr>
                        <a:t>2</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dirty="0"/>
                        <a:t>2</a:t>
                      </a:r>
                      <a:endParaRPr lang="zh-CN" sz="1600" b="0" i="0" u="none" strike="noStrike" dirty="0">
                        <a:solidFill>
                          <a:srgbClr val="000000"/>
                        </a:solidFill>
                        <a:latin typeface="+mn-lt"/>
                      </a:endParaRPr>
                    </a:p>
                  </a:txBody>
                  <a:tcPr marL="9525" marR="9525" marT="9525" marB="0" anchor="ctr"/>
                </a:tc>
              </a:tr>
            </a:tbl>
          </a:graphicData>
        </a:graphic>
      </p:graphicFrame>
      <p:sp>
        <p:nvSpPr>
          <p:cNvPr id="34903" name="TextBox 4"/>
          <p:cNvSpPr txBox="1">
            <a:spLocks noChangeArrowheads="1"/>
          </p:cNvSpPr>
          <p:nvPr/>
        </p:nvSpPr>
        <p:spPr bwMode="auto">
          <a:xfrm>
            <a:off x="1071563" y="2814638"/>
            <a:ext cx="7143750" cy="400050"/>
          </a:xfrm>
          <a:prstGeom prst="rect">
            <a:avLst/>
          </a:prstGeom>
          <a:noFill/>
          <a:ln w="9525">
            <a:noFill/>
            <a:miter lim="800000"/>
            <a:headEnd/>
            <a:tailEnd/>
          </a:ln>
        </p:spPr>
        <p:txBody>
          <a:bodyPr>
            <a:spAutoFit/>
          </a:bodyPr>
          <a:lstStyle/>
          <a:p>
            <a:pPr algn="ctr"/>
            <a:r>
              <a:rPr lang="en-US" altLang="zh-CN" sz="2000">
                <a:latin typeface="Calibri" pitchFamily="34" charset="0"/>
              </a:rPr>
              <a:t>Rank and Ratio of China’s Selected R&amp;D indicators in the World</a:t>
            </a:r>
            <a:endParaRPr lang="zh-CN" altLang="en-US" sz="2000">
              <a:latin typeface="Calibri" pitchFamily="34" charset="0"/>
            </a:endParaRPr>
          </a:p>
        </p:txBody>
      </p:sp>
      <p:sp>
        <p:nvSpPr>
          <p:cNvPr id="34904" name="矩形 5"/>
          <p:cNvSpPr>
            <a:spLocks noChangeArrowheads="1"/>
          </p:cNvSpPr>
          <p:nvPr/>
        </p:nvSpPr>
        <p:spPr bwMode="auto">
          <a:xfrm>
            <a:off x="214282" y="6072188"/>
            <a:ext cx="7669213" cy="276225"/>
          </a:xfrm>
          <a:prstGeom prst="rect">
            <a:avLst/>
          </a:prstGeom>
          <a:noFill/>
          <a:ln w="9525">
            <a:noFill/>
            <a:miter lim="800000"/>
            <a:headEnd/>
            <a:tailEnd/>
          </a:ln>
        </p:spPr>
        <p:txBody>
          <a:bodyPr>
            <a:spAutoFit/>
          </a:bodyPr>
          <a:lstStyle/>
          <a:p>
            <a:r>
              <a:rPr lang="en-US" altLang="zh-CN" sz="1200" dirty="0">
                <a:latin typeface="Calibri" pitchFamily="34" charset="0"/>
              </a:rPr>
              <a:t>Source: Center for China Studies, Report on overall thoughts and targets of twelfth five-year plan, 2009.9.</a:t>
            </a:r>
            <a:endParaRPr lang="zh-CN" altLang="en-US" sz="1200" dirty="0">
              <a:latin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China’s Experiences of Cope with International Financial Crisis</a:t>
            </a:r>
            <a:endParaRPr lang="zh-CN" altLang="en-US" dirty="0"/>
          </a:p>
        </p:txBody>
      </p:sp>
      <p:sp>
        <p:nvSpPr>
          <p:cNvPr id="3" name="内容占位符 2"/>
          <p:cNvSpPr>
            <a:spLocks noGrp="1"/>
          </p:cNvSpPr>
          <p:nvPr>
            <p:ph idx="1"/>
          </p:nvPr>
        </p:nvSpPr>
        <p:spPr/>
        <p:txBody>
          <a:bodyPr>
            <a:normAutofit lnSpcReduction="10000"/>
          </a:bodyPr>
          <a:lstStyle/>
          <a:p>
            <a:pPr>
              <a:lnSpc>
                <a:spcPct val="90000"/>
              </a:lnSpc>
            </a:pPr>
            <a:r>
              <a:rPr lang="en-US" altLang="zh-CN" sz="2700" smtClean="0"/>
              <a:t>Accumulations of 30 years’ reform</a:t>
            </a:r>
          </a:p>
          <a:p>
            <a:pPr>
              <a:lnSpc>
                <a:spcPct val="90000"/>
              </a:lnSpc>
            </a:pPr>
            <a:r>
              <a:rPr lang="en-US" altLang="zh-CN" sz="2700" smtClean="0"/>
              <a:t>China’s learning, adoption and competition capacity</a:t>
            </a:r>
          </a:p>
          <a:p>
            <a:pPr>
              <a:lnSpc>
                <a:spcPct val="90000"/>
              </a:lnSpc>
            </a:pPr>
            <a:r>
              <a:rPr lang="en-US" altLang="zh-CN" sz="2700" smtClean="0"/>
              <a:t>China’s specific state capacity</a:t>
            </a:r>
          </a:p>
          <a:p>
            <a:pPr lvl="1">
              <a:lnSpc>
                <a:spcPct val="90000"/>
              </a:lnSpc>
            </a:pPr>
            <a:r>
              <a:rPr lang="en-US" altLang="zh-CN" sz="2400" smtClean="0"/>
              <a:t>Capacity of distinguishing and dealing with potential crisis</a:t>
            </a:r>
          </a:p>
          <a:p>
            <a:pPr lvl="1">
              <a:lnSpc>
                <a:spcPct val="90000"/>
              </a:lnSpc>
            </a:pPr>
            <a:r>
              <a:rPr lang="en-US" altLang="zh-CN" sz="2400" smtClean="0"/>
              <a:t>Decision capacity</a:t>
            </a:r>
          </a:p>
          <a:p>
            <a:pPr lvl="1">
              <a:lnSpc>
                <a:spcPct val="90000"/>
              </a:lnSpc>
            </a:pPr>
            <a:r>
              <a:rPr lang="en-US" altLang="zh-CN" sz="2400" smtClean="0"/>
              <a:t>Political mobilization capacity</a:t>
            </a:r>
          </a:p>
          <a:p>
            <a:pPr lvl="1">
              <a:lnSpc>
                <a:spcPct val="90000"/>
              </a:lnSpc>
            </a:pPr>
            <a:r>
              <a:rPr lang="en-US" altLang="zh-CN" sz="2400" smtClean="0"/>
              <a:t>Fiscal capacity</a:t>
            </a:r>
          </a:p>
          <a:p>
            <a:pPr lvl="1">
              <a:lnSpc>
                <a:spcPct val="90000"/>
              </a:lnSpc>
            </a:pPr>
            <a:r>
              <a:rPr lang="en-US" altLang="zh-CN" sz="2400" smtClean="0"/>
              <a:t>Social governance capacity</a:t>
            </a:r>
          </a:p>
          <a:p>
            <a:pPr>
              <a:lnSpc>
                <a:spcPct val="90000"/>
              </a:lnSpc>
            </a:pPr>
            <a:r>
              <a:rPr lang="en-US" altLang="zh-CN" sz="2700" smtClean="0"/>
              <a:t>Two hands: balance of invisible hand (market) and visible hand (governemnt)</a:t>
            </a:r>
          </a:p>
          <a:p>
            <a:pPr>
              <a:lnSpc>
                <a:spcPct val="90000"/>
              </a:lnSpc>
            </a:pPr>
            <a:r>
              <a:rPr lang="en-US" altLang="zh-CN" sz="2700" smtClean="0"/>
              <a:t>Initiative coming from both central and local sources</a:t>
            </a:r>
            <a:endParaRPr lang="zh-CN" altLang="en-US" sz="27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From Accelerating Development to Accelerating Transition</a:t>
            </a:r>
            <a:endParaRPr lang="zh-CN" altLang="en-US" dirty="0"/>
          </a:p>
        </p:txBody>
      </p:sp>
      <p:sp>
        <p:nvSpPr>
          <p:cNvPr id="36866" name="内容占位符 2"/>
          <p:cNvSpPr>
            <a:spLocks noGrp="1"/>
          </p:cNvSpPr>
          <p:nvPr>
            <p:ph idx="1"/>
          </p:nvPr>
        </p:nvSpPr>
        <p:spPr/>
        <p:txBody>
          <a:bodyPr/>
          <a:lstStyle/>
          <a:p>
            <a:r>
              <a:rPr lang="en-US" altLang="zh-CN" smtClean="0"/>
              <a:t>Crisis has pushed China to spur its transition</a:t>
            </a:r>
          </a:p>
          <a:p>
            <a:pPr lvl="1"/>
            <a:r>
              <a:rPr lang="en-US" altLang="zh-CN" smtClean="0"/>
              <a:t>Improve industrial structure</a:t>
            </a:r>
          </a:p>
          <a:p>
            <a:pPr lvl="2"/>
            <a:r>
              <a:rPr lang="en-US" altLang="zh-CN" smtClean="0"/>
              <a:t>Industry (secondary sector) is the main driver of economic growth</a:t>
            </a:r>
          </a:p>
          <a:p>
            <a:pPr lvl="2"/>
            <a:r>
              <a:rPr lang="en-US" altLang="zh-CN" smtClean="0"/>
              <a:t>Service (tertiary sector) should be improved in coming years</a:t>
            </a:r>
          </a:p>
          <a:p>
            <a:pPr lvl="2"/>
            <a:r>
              <a:rPr lang="en-US" altLang="zh-CN" smtClean="0"/>
              <a:t>Social service expenditure, especially education expenditure needs to increased, at least to 4% of GDP</a:t>
            </a:r>
          </a:p>
          <a:p>
            <a:pPr lvl="1"/>
            <a:r>
              <a:rPr lang="en-US" altLang="zh-CN" smtClean="0"/>
              <a:t>Promote energy conservation</a:t>
            </a:r>
            <a:endParaRPr lang="zh-CN" altLang="en-US"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4. From Accelerating Development to Accelerating Transition</a:t>
            </a:r>
            <a:endParaRPr lang="zh-CN" altLang="en-US" dirty="0"/>
          </a:p>
        </p:txBody>
      </p:sp>
      <p:sp>
        <p:nvSpPr>
          <p:cNvPr id="37890" name="内容占位符 2"/>
          <p:cNvSpPr>
            <a:spLocks noGrp="1"/>
          </p:cNvSpPr>
          <p:nvPr>
            <p:ph idx="1"/>
          </p:nvPr>
        </p:nvSpPr>
        <p:spPr/>
        <p:txBody>
          <a:bodyPr/>
          <a:lstStyle/>
          <a:p>
            <a:r>
              <a:rPr lang="en-US" altLang="zh-CN" sz="2800" smtClean="0"/>
              <a:t>Challenges on carbon emission and environmental protection</a:t>
            </a:r>
            <a:endParaRPr lang="zh-CN" altLang="en-US" sz="2800" smtClean="0"/>
          </a:p>
        </p:txBody>
      </p:sp>
      <p:sp>
        <p:nvSpPr>
          <p:cNvPr id="37949" name="TextBox 4"/>
          <p:cNvSpPr txBox="1">
            <a:spLocks noChangeArrowheads="1"/>
          </p:cNvSpPr>
          <p:nvPr/>
        </p:nvSpPr>
        <p:spPr bwMode="auto">
          <a:xfrm>
            <a:off x="142875" y="5803900"/>
            <a:ext cx="8786813" cy="738664"/>
          </a:xfrm>
          <a:prstGeom prst="rect">
            <a:avLst/>
          </a:prstGeom>
          <a:noFill/>
          <a:ln w="9525">
            <a:noFill/>
            <a:miter lim="800000"/>
            <a:headEnd/>
            <a:tailEnd/>
          </a:ln>
        </p:spPr>
        <p:txBody>
          <a:bodyPr>
            <a:spAutoFit/>
          </a:bodyPr>
          <a:lstStyle/>
          <a:p>
            <a:r>
              <a:rPr lang="en-US" altLang="zh-CN" sz="1200" dirty="0">
                <a:latin typeface="Calibri" pitchFamily="34" charset="0"/>
              </a:rPr>
              <a:t>Note: </a:t>
            </a:r>
            <a:r>
              <a:rPr lang="en-US" altLang="zh-CN" sz="1200" dirty="0" smtClean="0">
                <a:latin typeface="Calibri" pitchFamily="34" charset="0"/>
              </a:rPr>
              <a:t>* is estimated data, and energy </a:t>
            </a:r>
            <a:r>
              <a:rPr lang="en-US" altLang="zh-CN" sz="1200" dirty="0">
                <a:latin typeface="Calibri" pitchFamily="34" charset="0"/>
              </a:rPr>
              <a:t>consumption is calculated in 2005 instant price, brackets present data from bulletin on first national pollution census.</a:t>
            </a:r>
          </a:p>
          <a:p>
            <a:r>
              <a:rPr lang="en-US" altLang="zh-CN" sz="1200" dirty="0">
                <a:latin typeface="Calibri" pitchFamily="34" charset="0"/>
              </a:rPr>
              <a:t>Data source: China Statistical yearbook (2009) and Bulletin on First National Pollution Census (2010).</a:t>
            </a:r>
            <a:r>
              <a:rPr lang="en-US" altLang="zh-CN" dirty="0">
                <a:latin typeface="Calibri" pitchFamily="34" charset="0"/>
              </a:rPr>
              <a:t> </a:t>
            </a:r>
            <a:endParaRPr lang="zh-CN" altLang="en-US" dirty="0">
              <a:latin typeface="Calibri" pitchFamily="34" charset="0"/>
            </a:endParaRPr>
          </a:p>
        </p:txBody>
      </p:sp>
      <p:graphicFrame>
        <p:nvGraphicFramePr>
          <p:cNvPr id="6" name="Group 96"/>
          <p:cNvGraphicFramePr>
            <a:graphicFrameLocks noGrp="1"/>
          </p:cNvGraphicFramePr>
          <p:nvPr/>
        </p:nvGraphicFramePr>
        <p:xfrm>
          <a:off x="133350" y="2646060"/>
          <a:ext cx="8902700" cy="3140396"/>
        </p:xfrm>
        <a:graphic>
          <a:graphicData uri="http://schemas.openxmlformats.org/drawingml/2006/table">
            <a:tbl>
              <a:tblPr>
                <a:tableStyleId>{B301B821-A1FF-4177-AEE7-76D212191A09}</a:tableStyleId>
              </a:tblPr>
              <a:tblGrid>
                <a:gridCol w="3287713"/>
                <a:gridCol w="790575"/>
                <a:gridCol w="754062"/>
                <a:gridCol w="788988"/>
                <a:gridCol w="973137"/>
                <a:gridCol w="788988"/>
                <a:gridCol w="747712"/>
                <a:gridCol w="771525"/>
              </a:tblGrid>
              <a:tr h="261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CN" sz="1600" b="0" i="0" u="none" strike="noStrike" cap="none" normalizeH="0" baseline="0" dirty="0" smtClean="0">
                        <a:ln>
                          <a:noFill/>
                        </a:ln>
                        <a:solidFill>
                          <a:schemeClr val="tx1"/>
                        </a:solidFill>
                        <a:effectLst/>
                        <a:latin typeface="Calibri" pitchFamily="34" charset="0"/>
                        <a:ea typeface="宋体" charset="-122"/>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2000</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2005</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2006</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2007</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2008</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2009</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2010*</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r>
              <a:tr h="2617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Energy consumption</a:t>
                      </a:r>
                      <a:r>
                        <a:rPr kumimoji="0" lang="zh-CN" altLang="en-US" sz="1600" u="none" strike="noStrike" cap="none" normalizeH="0" baseline="0" smtClean="0">
                          <a:ln>
                            <a:noFill/>
                          </a:ln>
                          <a:effectLst/>
                        </a:rPr>
                        <a:t> </a:t>
                      </a:r>
                      <a:r>
                        <a:rPr kumimoji="0" lang="en-US" altLang="zh-CN" sz="1600" u="none" strike="noStrike" cap="none" normalizeH="0" baseline="0" smtClean="0">
                          <a:ln>
                            <a:noFill/>
                          </a:ln>
                          <a:effectLst/>
                        </a:rPr>
                        <a:t>(billion TCE)</a:t>
                      </a:r>
                      <a:endParaRPr kumimoji="0" lang="zh-CN" altLang="en-US"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1.386</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2.360</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2.587</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2.805</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2.914</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dirty="0" smtClean="0">
                          <a:ln>
                            <a:noFill/>
                          </a:ln>
                          <a:effectLst/>
                        </a:rPr>
                        <a:t>3.07</a:t>
                      </a:r>
                      <a:endParaRPr kumimoji="0" lang="zh-CN" altLang="zh-CN" sz="1600" b="0" i="0" u="none" strike="noStrike" cap="none" normalizeH="0" baseline="0" dirty="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1600" b="0" i="0" u="none" strike="noStrike" cap="none" normalizeH="0" baseline="0" smtClean="0">
                        <a:ln>
                          <a:noFill/>
                        </a:ln>
                        <a:solidFill>
                          <a:schemeClr val="tx1"/>
                        </a:solidFill>
                        <a:effectLst/>
                        <a:latin typeface="Calibri" pitchFamily="34" charset="0"/>
                        <a:ea typeface="宋体" charset="-122"/>
                      </a:endParaRPr>
                    </a:p>
                  </a:txBody>
                  <a:tcPr marL="68580" marR="68580" marT="0" marB="0" anchor="ctr" horzOverflow="overflow"/>
                </a:tc>
              </a:tr>
              <a:tr h="2617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GDP (GDP, trillion, 2005 price)</a:t>
                      </a:r>
                      <a:endParaRPr kumimoji="0" lang="zh-CN" altLang="en-US"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1600" b="0" i="0" u="none" strike="noStrike" cap="none" normalizeH="0" baseline="0" smtClean="0">
                        <a:ln>
                          <a:noFill/>
                        </a:ln>
                        <a:solidFill>
                          <a:schemeClr val="tx1"/>
                        </a:solidFill>
                        <a:effectLst/>
                        <a:latin typeface="Calibri" pitchFamily="34" charset="0"/>
                        <a:ea typeface="宋体" charset="-122"/>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18.49</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20.45</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20.10</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25.30</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27.55</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r>
              <a:tr h="52339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Energy consumption per unit GDP (ton TCE/10000 Yuan)</a:t>
                      </a:r>
                      <a:endParaRPr kumimoji="0" lang="zh-CN" altLang="en-US"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1.12</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1.276</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1.265</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1.372</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1.152</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1.113</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600" u="none" strike="noStrike" cap="none" normalizeH="0" baseline="0" smtClean="0">
                          <a:ln>
                            <a:noFill/>
                          </a:ln>
                          <a:effectLst/>
                        </a:rPr>
                        <a:t>1</a:t>
                      </a:r>
                      <a:r>
                        <a:rPr kumimoji="0" lang="en-US" altLang="zh-CN" sz="1600" u="none" strike="noStrike" cap="none" normalizeH="0" baseline="0" smtClean="0">
                          <a:ln>
                            <a:noFill/>
                          </a:ln>
                          <a:effectLst/>
                        </a:rPr>
                        <a:t>.022</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r>
              <a:tr h="2617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Electricity (billion kwh)</a:t>
                      </a:r>
                      <a:endParaRPr kumimoji="0" lang="zh-CN" altLang="en-US"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1355.6</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2500.3</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2865.7</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3281.6</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3495.8</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3714.7</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1600" b="0" i="0" u="none" strike="noStrike" cap="none" normalizeH="0" baseline="0" smtClean="0">
                        <a:ln>
                          <a:noFill/>
                        </a:ln>
                        <a:solidFill>
                          <a:schemeClr val="tx1"/>
                        </a:solidFill>
                        <a:effectLst/>
                        <a:latin typeface="Calibri" pitchFamily="34" charset="0"/>
                        <a:ea typeface="宋体" charset="-122"/>
                      </a:endParaRPr>
                    </a:p>
                  </a:txBody>
                  <a:tcPr marL="68580" marR="68580" marT="0" marB="0" anchor="ctr" horzOverflow="overflow"/>
                </a:tc>
              </a:tr>
              <a:tr h="52339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Electricity consumption per unit GDP (billion kwh/10000Yuan)</a:t>
                      </a:r>
                      <a:r>
                        <a:rPr kumimoji="0" lang="zh-CN" altLang="en-US" sz="1600" u="none" strike="noStrike" cap="none" normalizeH="0" baseline="0" smtClean="0">
                          <a:ln>
                            <a:noFill/>
                          </a:ln>
                          <a:effectLst/>
                        </a:rPr>
                        <a:t> </a:t>
                      </a:r>
                      <a:endParaRPr kumimoji="0" lang="zh-CN" altLang="en-US" sz="1600" b="0" i="0" u="none" strike="noStrike" cap="none" normalizeH="0" baseline="0" smtClean="0">
                        <a:ln>
                          <a:noFill/>
                        </a:ln>
                        <a:solidFill>
                          <a:schemeClr val="tx1"/>
                        </a:solidFill>
                        <a:effectLst/>
                        <a:latin typeface="Calibri" pitchFamily="34" charset="0"/>
                        <a:ea typeface="宋体" charset="-122"/>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1600" b="0" i="0" u="none" strike="noStrike" cap="none" normalizeH="0" baseline="0" smtClean="0">
                        <a:ln>
                          <a:noFill/>
                        </a:ln>
                        <a:solidFill>
                          <a:schemeClr val="tx1"/>
                        </a:solidFill>
                        <a:effectLst/>
                        <a:latin typeface="Calibri" pitchFamily="34" charset="0"/>
                        <a:ea typeface="宋体" charset="-122"/>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1059</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1108</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1170</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1200</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1212</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1600" b="0" i="0" u="none" strike="noStrike" cap="none" normalizeH="0" baseline="0" smtClean="0">
                        <a:ln>
                          <a:noFill/>
                        </a:ln>
                        <a:solidFill>
                          <a:schemeClr val="tx1"/>
                        </a:solidFill>
                        <a:effectLst/>
                        <a:latin typeface="Calibri" pitchFamily="34" charset="0"/>
                        <a:ea typeface="宋体" charset="-122"/>
                      </a:endParaRPr>
                    </a:p>
                  </a:txBody>
                  <a:tcPr marL="68580" marR="68580" marT="0" marB="0" anchor="ctr" horzOverflow="overflow"/>
                </a:tc>
              </a:tr>
              <a:tr h="52339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Sulfur dioxide emissions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(thousand tons)</a:t>
                      </a:r>
                      <a:endParaRPr kumimoji="0" lang="zh-CN" altLang="en-US" sz="1600" b="0" i="0" u="none" strike="noStrike" cap="none" normalizeH="0" baseline="0" smtClean="0">
                        <a:ln>
                          <a:noFill/>
                        </a:ln>
                        <a:solidFill>
                          <a:schemeClr val="tx1"/>
                        </a:solidFill>
                        <a:effectLst/>
                        <a:latin typeface="Calibri" pitchFamily="34" charset="0"/>
                        <a:ea typeface="宋体" charset="-122"/>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19951</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25494</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25888</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24681</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23213</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23200</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22940</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r>
              <a:tr h="52339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Chemical oxygen demand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(COD, million tons)</a:t>
                      </a:r>
                      <a:endParaRPr kumimoji="0" lang="zh-CN" altLang="en-US" sz="1600" b="0" i="0" u="none" strike="noStrike" cap="none" normalizeH="0" baseline="0" smtClean="0">
                        <a:ln>
                          <a:noFill/>
                        </a:ln>
                        <a:solidFill>
                          <a:schemeClr val="tx1"/>
                        </a:solidFill>
                        <a:effectLst/>
                        <a:latin typeface="Calibri" pitchFamily="34" charset="0"/>
                        <a:ea typeface="宋体" charset="-122"/>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14.45</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14.14</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14.28</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13.82</a:t>
                      </a:r>
                      <a:br>
                        <a:rPr kumimoji="0" lang="en-US" altLang="zh-CN" sz="1600" u="none" strike="noStrike" cap="none" normalizeH="0" baseline="0" smtClean="0">
                          <a:ln>
                            <a:noFill/>
                          </a:ln>
                          <a:effectLst/>
                        </a:rPr>
                      </a:br>
                      <a:r>
                        <a:rPr kumimoji="0" lang="en-US" altLang="zh-CN" sz="1600" u="none" strike="noStrike" cap="none" normalizeH="0" baseline="0" smtClean="0">
                          <a:ln>
                            <a:noFill/>
                          </a:ln>
                          <a:effectLst/>
                        </a:rPr>
                        <a:t>(30.29)</a:t>
                      </a:r>
                      <a:endParaRPr kumimoji="0" lang="zh-CN" altLang="en-US"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smtClean="0">
                          <a:ln>
                            <a:noFill/>
                          </a:ln>
                          <a:effectLst/>
                        </a:rPr>
                        <a:t>13.21</a:t>
                      </a:r>
                      <a:endParaRPr kumimoji="0" lang="zh-CN" altLang="zh-CN" sz="1600" b="0" i="0" u="none" strike="noStrike" cap="none" normalizeH="0" baseline="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CN" sz="1600" b="0" i="0" u="none" strike="noStrike" cap="none" normalizeH="0" baseline="0" smtClean="0">
                        <a:ln>
                          <a:noFill/>
                        </a:ln>
                        <a:solidFill>
                          <a:schemeClr val="tx1"/>
                        </a:solidFill>
                        <a:effectLst/>
                        <a:latin typeface="Calibri" pitchFamily="34" charset="0"/>
                        <a:ea typeface="宋体" charset="-122"/>
                      </a:endParaRPr>
                    </a:p>
                  </a:txBody>
                  <a:tcPr marL="68580" marR="6858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600" u="none" strike="noStrike" cap="none" normalizeH="0" baseline="0" dirty="0" smtClean="0">
                          <a:ln>
                            <a:noFill/>
                          </a:ln>
                          <a:effectLst/>
                        </a:rPr>
                        <a:t>1273</a:t>
                      </a:r>
                      <a:endParaRPr kumimoji="0" lang="zh-CN" altLang="zh-CN" sz="1600" b="0" i="0" u="none" strike="noStrike" cap="none" normalizeH="0" baseline="0" dirty="0" smtClean="0">
                        <a:ln>
                          <a:noFill/>
                        </a:ln>
                        <a:solidFill>
                          <a:schemeClr val="tx1"/>
                        </a:solidFill>
                        <a:effectLst/>
                        <a:latin typeface="Calibri" pitchFamily="34" charset="0"/>
                        <a:ea typeface="宋体" charset="-122"/>
                        <a:cs typeface="Times New Roman" pitchFamily="18" charset="0"/>
                      </a:endParaRPr>
                    </a:p>
                  </a:txBody>
                  <a:tcPr marL="68580" marR="68580" marT="0" marB="0" anchor="ctr" horzOverflow="overflow"/>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From Accelerating Development to Accelerating Transition</a:t>
            </a:r>
            <a:endParaRPr lang="zh-CN" altLang="en-US" dirty="0"/>
          </a:p>
        </p:txBody>
      </p:sp>
      <p:sp>
        <p:nvSpPr>
          <p:cNvPr id="38914" name="内容占位符 2"/>
          <p:cNvSpPr>
            <a:spLocks noGrp="1"/>
          </p:cNvSpPr>
          <p:nvPr>
            <p:ph idx="1"/>
          </p:nvPr>
        </p:nvSpPr>
        <p:spPr/>
        <p:txBody>
          <a:bodyPr/>
          <a:lstStyle/>
          <a:p>
            <a:r>
              <a:rPr lang="en-US" altLang="zh-CN" sz="2400" smtClean="0"/>
              <a:t>Over-industrialization, over-heavy-industrialization, over-dependent on export, over-investment and over-extensive growing</a:t>
            </a:r>
            <a:endParaRPr lang="zh-CN" altLang="en-US" sz="2400" smtClean="0"/>
          </a:p>
        </p:txBody>
      </p:sp>
      <p:graphicFrame>
        <p:nvGraphicFramePr>
          <p:cNvPr id="4" name="表格 3"/>
          <p:cNvGraphicFramePr>
            <a:graphicFrameLocks noGrp="1"/>
          </p:cNvGraphicFramePr>
          <p:nvPr/>
        </p:nvGraphicFramePr>
        <p:xfrm>
          <a:off x="714348" y="2928938"/>
          <a:ext cx="7676579" cy="2787015"/>
        </p:xfrm>
        <a:graphic>
          <a:graphicData uri="http://schemas.openxmlformats.org/drawingml/2006/table">
            <a:tbl>
              <a:tblPr>
                <a:tableStyleId>{B301B821-A1FF-4177-AEE7-76D212191A09}</a:tableStyleId>
              </a:tblPr>
              <a:tblGrid>
                <a:gridCol w="4112705"/>
                <a:gridCol w="887660"/>
                <a:gridCol w="887660"/>
                <a:gridCol w="1788554"/>
              </a:tblGrid>
              <a:tr h="171450">
                <a:tc>
                  <a:txBody>
                    <a:bodyPr/>
                    <a:lstStyle/>
                    <a:p>
                      <a:pPr algn="ctr" fontAlgn="ctr"/>
                      <a:r>
                        <a:rPr lang="en-US" altLang="zh-CN" sz="1600" b="0" i="0" u="none" strike="noStrike" dirty="0" smtClean="0">
                          <a:solidFill>
                            <a:srgbClr val="000000"/>
                          </a:solidFill>
                          <a:latin typeface="+mn-lt"/>
                        </a:rPr>
                        <a:t>2009</a:t>
                      </a:r>
                      <a:endParaRPr lang="zh-CN" sz="1600" b="0" i="0" u="none" strike="noStrike" dirty="0">
                        <a:solidFill>
                          <a:srgbClr val="000000"/>
                        </a:solidFill>
                        <a:latin typeface="+mn-lt"/>
                      </a:endParaRPr>
                    </a:p>
                  </a:txBody>
                  <a:tcPr marL="9525" marR="9525" marT="9525" marB="0" anchor="ctr"/>
                </a:tc>
                <a:tc>
                  <a:txBody>
                    <a:bodyPr/>
                    <a:lstStyle/>
                    <a:p>
                      <a:pPr algn="ctr" fontAlgn="ctr"/>
                      <a:r>
                        <a:rPr lang="en-US" sz="1600" u="none" strike="noStrike"/>
                        <a:t>2008</a:t>
                      </a:r>
                      <a:endParaRPr lang="zh-CN" sz="1600" b="0" i="0" u="none" strike="noStrike">
                        <a:solidFill>
                          <a:srgbClr val="000000"/>
                        </a:solidFill>
                        <a:latin typeface="+mn-lt"/>
                      </a:endParaRPr>
                    </a:p>
                  </a:txBody>
                  <a:tcPr marL="9525" marR="9525" marT="9525" marB="0" anchor="ctr"/>
                </a:tc>
                <a:tc>
                  <a:txBody>
                    <a:bodyPr/>
                    <a:lstStyle/>
                    <a:p>
                      <a:pPr algn="ctr" fontAlgn="ctr"/>
                      <a:r>
                        <a:rPr lang="en-US" sz="1600" u="none" strike="noStrike"/>
                        <a:t>2009</a:t>
                      </a:r>
                      <a:endParaRPr lang="zh-CN" sz="1600" b="0" i="0" u="none" strike="noStrike">
                        <a:solidFill>
                          <a:srgbClr val="000000"/>
                        </a:solidFill>
                        <a:latin typeface="+mn-lt"/>
                      </a:endParaRPr>
                    </a:p>
                  </a:txBody>
                  <a:tcPr marL="9525" marR="9525" marT="9525" marB="0" anchor="ctr"/>
                </a:tc>
                <a:tc>
                  <a:txBody>
                    <a:bodyPr/>
                    <a:lstStyle/>
                    <a:p>
                      <a:pPr algn="ctr" fontAlgn="ctr"/>
                      <a:r>
                        <a:rPr lang="en-US" sz="1600" u="none" strike="noStrike"/>
                        <a:t>Growth rate (%)</a:t>
                      </a:r>
                      <a:endParaRPr lang="zh-CN" sz="1600" b="0" i="0" u="none" strike="noStrike">
                        <a:solidFill>
                          <a:srgbClr val="000000"/>
                        </a:solidFill>
                        <a:latin typeface="+mn-lt"/>
                      </a:endParaRPr>
                    </a:p>
                  </a:txBody>
                  <a:tcPr marL="9525" marR="9525" marT="9525" marB="0" anchor="ctr"/>
                </a:tc>
              </a:tr>
              <a:tr h="171450">
                <a:tc>
                  <a:txBody>
                    <a:bodyPr/>
                    <a:lstStyle/>
                    <a:p>
                      <a:pPr algn="l" fontAlgn="ctr"/>
                      <a:r>
                        <a:rPr lang="zh-CN" sz="1600" u="none" strike="noStrike" dirty="0"/>
                        <a:t>Energy Consumption (billion TCE) </a:t>
                      </a:r>
                      <a:endParaRPr lang="zh-CN" sz="1600" b="0" i="0" u="none" strike="noStrike" dirty="0">
                        <a:solidFill>
                          <a:srgbClr val="000000"/>
                        </a:solidFill>
                        <a:latin typeface="+mn-lt"/>
                      </a:endParaRPr>
                    </a:p>
                  </a:txBody>
                  <a:tcPr marL="9525" marR="9525" marT="9525" marB="0" anchor="ctr"/>
                </a:tc>
                <a:tc>
                  <a:txBody>
                    <a:bodyPr/>
                    <a:lstStyle/>
                    <a:p>
                      <a:pPr algn="r" fontAlgn="ctr"/>
                      <a:r>
                        <a:rPr lang="zh-CN" sz="1600" u="none" strike="noStrike"/>
                        <a:t>2.91</a:t>
                      </a:r>
                      <a:endParaRPr lang="zh-CN" sz="1600" b="0" i="0" u="none" strike="noStrike">
                        <a:solidFill>
                          <a:srgbClr val="000000"/>
                        </a:solidFill>
                        <a:latin typeface="+mn-lt"/>
                      </a:endParaRPr>
                    </a:p>
                  </a:txBody>
                  <a:tcPr marL="9525" marR="9525" marT="9525" marB="0" anchor="ctr"/>
                </a:tc>
                <a:tc>
                  <a:txBody>
                    <a:bodyPr/>
                    <a:lstStyle/>
                    <a:p>
                      <a:pPr algn="r" fontAlgn="ctr"/>
                      <a:r>
                        <a:rPr lang="zh-CN" sz="1600" u="none" strike="noStrike" dirty="0"/>
                        <a:t>3</a:t>
                      </a:r>
                      <a:r>
                        <a:rPr lang="zh-CN" sz="1600" u="none" strike="noStrike" dirty="0" smtClean="0"/>
                        <a:t>.</a:t>
                      </a:r>
                      <a:r>
                        <a:rPr lang="en-US" altLang="zh-CN" sz="1600" u="none" strike="noStrike" dirty="0" smtClean="0"/>
                        <a:t>07</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6.3</a:t>
                      </a:r>
                      <a:endParaRPr lang="zh-CN" sz="1600" b="0" i="0" u="none" strike="noStrike">
                        <a:solidFill>
                          <a:srgbClr val="000000"/>
                        </a:solidFill>
                        <a:latin typeface="+mn-lt"/>
                      </a:endParaRPr>
                    </a:p>
                  </a:txBody>
                  <a:tcPr marL="9525" marR="9525" marT="9525" marB="0" anchor="ctr"/>
                </a:tc>
              </a:tr>
              <a:tr h="171450">
                <a:tc>
                  <a:txBody>
                    <a:bodyPr/>
                    <a:lstStyle/>
                    <a:p>
                      <a:pPr algn="l" fontAlgn="ctr"/>
                      <a:r>
                        <a:rPr lang="zh-CN" sz="1600" u="none" strike="noStrike" dirty="0"/>
                        <a:t>Coal </a:t>
                      </a:r>
                      <a:r>
                        <a:rPr lang="en-US" altLang="zh-CN" sz="1600" u="none" strike="noStrike" dirty="0" smtClean="0"/>
                        <a:t>production </a:t>
                      </a:r>
                      <a:r>
                        <a:rPr lang="zh-CN" sz="1600" u="none" strike="noStrike" dirty="0" smtClean="0"/>
                        <a:t>(</a:t>
                      </a:r>
                      <a:r>
                        <a:rPr lang="zh-CN" sz="1600" u="none" strike="noStrike" dirty="0"/>
                        <a:t>billion tons)</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2.77</a:t>
                      </a:r>
                      <a:endParaRPr lang="zh-CN" sz="1600" b="0" i="0" u="none" strike="noStrike">
                        <a:solidFill>
                          <a:srgbClr val="000000"/>
                        </a:solidFill>
                        <a:latin typeface="+mn-lt"/>
                      </a:endParaRPr>
                    </a:p>
                  </a:txBody>
                  <a:tcPr marL="9525" marR="9525" marT="9525" marB="0" anchor="ctr"/>
                </a:tc>
                <a:tc>
                  <a:txBody>
                    <a:bodyPr/>
                    <a:lstStyle/>
                    <a:p>
                      <a:pPr algn="r" fontAlgn="ctr"/>
                      <a:r>
                        <a:rPr lang="en-US" altLang="zh-CN" sz="1600" b="0" i="0" u="none" strike="noStrike" dirty="0" smtClean="0">
                          <a:solidFill>
                            <a:schemeClr val="dk1"/>
                          </a:solidFill>
                          <a:latin typeface="+mn-lt"/>
                        </a:rPr>
                        <a:t>2.97</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9.2</a:t>
                      </a:r>
                      <a:endParaRPr lang="zh-CN" sz="1600" b="0" i="0" u="none" strike="noStrike">
                        <a:solidFill>
                          <a:srgbClr val="000000"/>
                        </a:solidFill>
                        <a:latin typeface="+mn-lt"/>
                      </a:endParaRPr>
                    </a:p>
                  </a:txBody>
                  <a:tcPr marL="9525" marR="9525" marT="9525" marB="0" anchor="ctr"/>
                </a:tc>
              </a:tr>
              <a:tr h="171450">
                <a:tc>
                  <a:txBody>
                    <a:bodyPr/>
                    <a:lstStyle/>
                    <a:p>
                      <a:pPr algn="l" fontAlgn="ctr"/>
                      <a:r>
                        <a:rPr lang="zh-CN" sz="1600" u="none" strike="noStrike" dirty="0"/>
                        <a:t>Crude oil </a:t>
                      </a:r>
                      <a:r>
                        <a:rPr lang="en-US" altLang="zh-CN" sz="1600" u="none" strike="noStrike" dirty="0" smtClean="0"/>
                        <a:t>consumption </a:t>
                      </a:r>
                      <a:r>
                        <a:rPr lang="zh-CN" sz="1600" u="none" strike="noStrike" dirty="0" smtClean="0"/>
                        <a:t>(</a:t>
                      </a:r>
                      <a:r>
                        <a:rPr lang="zh-CN" sz="1600" u="none" strike="noStrike" dirty="0"/>
                        <a:t>billion tons)</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dirty="0" smtClean="0"/>
                        <a:t>3.5</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dirty="0" smtClean="0"/>
                        <a:t>3.8</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7.1</a:t>
                      </a:r>
                      <a:endParaRPr lang="zh-CN" sz="1600" b="0" i="0" u="none" strike="noStrike">
                        <a:solidFill>
                          <a:srgbClr val="000000"/>
                        </a:solidFill>
                        <a:latin typeface="+mn-lt"/>
                      </a:endParaRPr>
                    </a:p>
                  </a:txBody>
                  <a:tcPr marL="9525" marR="9525" marT="9525" marB="0" anchor="ctr"/>
                </a:tc>
              </a:tr>
              <a:tr h="171450">
                <a:tc>
                  <a:txBody>
                    <a:bodyPr/>
                    <a:lstStyle/>
                    <a:p>
                      <a:pPr algn="l" fontAlgn="ctr"/>
                      <a:r>
                        <a:rPr lang="zh-CN" sz="1600" u="none" strike="noStrike"/>
                        <a:t>Natural gas (billion cubic metres)</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80.63</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88.7</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9.1</a:t>
                      </a:r>
                      <a:endParaRPr lang="zh-CN" sz="1600" b="0" i="0" u="none" strike="noStrike">
                        <a:solidFill>
                          <a:srgbClr val="000000"/>
                        </a:solidFill>
                        <a:latin typeface="+mn-lt"/>
                      </a:endParaRPr>
                    </a:p>
                  </a:txBody>
                  <a:tcPr marL="9525" marR="9525" marT="9525" marB="0" anchor="ctr"/>
                </a:tc>
              </a:tr>
              <a:tr h="171450">
                <a:tc>
                  <a:txBody>
                    <a:bodyPr/>
                    <a:lstStyle/>
                    <a:p>
                      <a:pPr algn="l" fontAlgn="ctr"/>
                      <a:r>
                        <a:rPr lang="zh-CN" sz="1600" u="none" strike="noStrike" dirty="0"/>
                        <a:t>Electricity (TWh</a:t>
                      </a:r>
                      <a:r>
                        <a:rPr lang="zh-CN" sz="1600" u="none" strike="noStrike" dirty="0" smtClean="0"/>
                        <a:t>)</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dirty="0" smtClean="0"/>
                        <a:t>3495.76</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dirty="0" smtClean="0"/>
                        <a:t>3714.65</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6.2</a:t>
                      </a:r>
                      <a:endParaRPr lang="zh-CN" sz="1600" b="0" i="0" u="none" strike="noStrike">
                        <a:solidFill>
                          <a:srgbClr val="000000"/>
                        </a:solidFill>
                        <a:latin typeface="+mn-lt"/>
                      </a:endParaRPr>
                    </a:p>
                  </a:txBody>
                  <a:tcPr marL="9525" marR="9525" marT="9525" marB="0" anchor="ctr"/>
                </a:tc>
              </a:tr>
              <a:tr h="171450">
                <a:tc>
                  <a:txBody>
                    <a:bodyPr/>
                    <a:lstStyle/>
                    <a:p>
                      <a:pPr algn="l" fontAlgn="ctr"/>
                      <a:r>
                        <a:rPr lang="zh-CN" sz="1600" u="none" strike="noStrike" dirty="0"/>
                        <a:t>Steel </a:t>
                      </a:r>
                      <a:r>
                        <a:rPr lang="en-US" altLang="zh-CN" sz="1600" u="none" strike="noStrike" dirty="0" smtClean="0"/>
                        <a:t>consumption </a:t>
                      </a:r>
                      <a:r>
                        <a:rPr lang="zh-CN" sz="1600" u="none" strike="noStrike" dirty="0" smtClean="0"/>
                        <a:t>(</a:t>
                      </a:r>
                      <a:r>
                        <a:rPr lang="zh-CN" sz="1600" u="none" strike="noStrike" dirty="0"/>
                        <a:t>billion tons)</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0.54</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dirty="0"/>
                        <a:t>0.69</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22.4</a:t>
                      </a:r>
                      <a:endParaRPr lang="zh-CN" sz="1600" b="0" i="0" u="none" strike="noStrike">
                        <a:solidFill>
                          <a:srgbClr val="000000"/>
                        </a:solidFill>
                        <a:latin typeface="+mn-lt"/>
                      </a:endParaRPr>
                    </a:p>
                  </a:txBody>
                  <a:tcPr marL="9525" marR="9525" marT="9525" marB="0" anchor="ctr"/>
                </a:tc>
              </a:tr>
              <a:tr h="171450">
                <a:tc>
                  <a:txBody>
                    <a:bodyPr/>
                    <a:lstStyle/>
                    <a:p>
                      <a:pPr algn="l" fontAlgn="ctr"/>
                      <a:r>
                        <a:rPr lang="zh-CN" sz="1600" u="none" strike="noStrike" dirty="0"/>
                        <a:t>Refined copper (billion tons)</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45.41</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75.3</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39.7</a:t>
                      </a:r>
                      <a:endParaRPr lang="zh-CN" sz="1600" b="0" i="0" u="none" strike="noStrike">
                        <a:solidFill>
                          <a:srgbClr val="000000"/>
                        </a:solidFill>
                        <a:latin typeface="+mn-lt"/>
                      </a:endParaRPr>
                    </a:p>
                  </a:txBody>
                  <a:tcPr marL="9525" marR="9525" marT="9525" marB="0" anchor="ctr"/>
                </a:tc>
              </a:tr>
              <a:tr h="171450">
                <a:tc>
                  <a:txBody>
                    <a:bodyPr/>
                    <a:lstStyle/>
                    <a:p>
                      <a:pPr algn="l" fontAlgn="ctr"/>
                      <a:r>
                        <a:rPr lang="zh-CN" sz="1600" u="none" strike="noStrike" dirty="0"/>
                        <a:t>Electrolytic aluminium </a:t>
                      </a:r>
                      <a:r>
                        <a:rPr lang="en-US" altLang="zh-CN" sz="1600" u="none" strike="noStrike" dirty="0" smtClean="0"/>
                        <a:t>consumption </a:t>
                      </a:r>
                      <a:r>
                        <a:rPr lang="zh-CN" sz="1600" u="none" strike="noStrike" dirty="0" smtClean="0"/>
                        <a:t>(</a:t>
                      </a:r>
                      <a:r>
                        <a:rPr lang="zh-CN" sz="1600" u="none" strike="noStrike" dirty="0"/>
                        <a:t>billion tons)</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123.18</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143.9</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14.4</a:t>
                      </a:r>
                      <a:endParaRPr lang="zh-CN" sz="1600" b="0" i="0" u="none" strike="noStrike">
                        <a:solidFill>
                          <a:srgbClr val="000000"/>
                        </a:solidFill>
                        <a:latin typeface="+mn-lt"/>
                      </a:endParaRPr>
                    </a:p>
                  </a:txBody>
                  <a:tcPr marL="9525" marR="9525" marT="9525" marB="0" anchor="ctr"/>
                </a:tc>
              </a:tr>
              <a:tr h="171450">
                <a:tc>
                  <a:txBody>
                    <a:bodyPr/>
                    <a:lstStyle/>
                    <a:p>
                      <a:pPr algn="l" fontAlgn="ctr"/>
                      <a:r>
                        <a:rPr lang="zh-CN" sz="1600" u="none" strike="noStrike"/>
                        <a:t>Ethene (billion tons)</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98.07</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106.6</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dirty="0" smtClean="0"/>
                        <a:t>8.0</a:t>
                      </a:r>
                      <a:endParaRPr lang="zh-CN" sz="1600" b="0" i="0" u="none" strike="noStrike" dirty="0">
                        <a:solidFill>
                          <a:srgbClr val="000000"/>
                        </a:solidFill>
                        <a:latin typeface="+mn-lt"/>
                      </a:endParaRPr>
                    </a:p>
                  </a:txBody>
                  <a:tcPr marL="9525" marR="9525" marT="9525" marB="0" anchor="ctr"/>
                </a:tc>
              </a:tr>
              <a:tr h="171450">
                <a:tc>
                  <a:txBody>
                    <a:bodyPr/>
                    <a:lstStyle/>
                    <a:p>
                      <a:pPr algn="l" fontAlgn="ctr"/>
                      <a:r>
                        <a:rPr lang="zh-CN" sz="1600" u="none" strike="noStrike" dirty="0" smtClean="0"/>
                        <a:t>C</a:t>
                      </a:r>
                      <a:r>
                        <a:rPr lang="en-US" altLang="zh-CN" sz="1600" u="none" strike="noStrike" dirty="0" err="1" smtClean="0"/>
                        <a:t>ement</a:t>
                      </a:r>
                      <a:r>
                        <a:rPr lang="zh-CN" sz="1600" u="none" strike="noStrike" dirty="0" smtClean="0"/>
                        <a:t> </a:t>
                      </a:r>
                      <a:r>
                        <a:rPr lang="zh-CN" sz="1600" u="none" strike="noStrike" dirty="0"/>
                        <a:t>(billion tons)</a:t>
                      </a:r>
                      <a:endParaRPr lang="zh-CN" sz="1600" b="0" i="0" u="none" strike="noStrike" dirty="0">
                        <a:solidFill>
                          <a:srgbClr val="000000"/>
                        </a:solidFill>
                        <a:latin typeface="+mn-lt"/>
                      </a:endParaRPr>
                    </a:p>
                  </a:txBody>
                  <a:tcPr marL="9525" marR="9525" marT="9525" marB="0" anchor="ctr"/>
                </a:tc>
                <a:tc>
                  <a:txBody>
                    <a:bodyPr/>
                    <a:lstStyle/>
                    <a:p>
                      <a:pPr algn="r" fontAlgn="ctr"/>
                      <a:r>
                        <a:rPr lang="en-US" sz="1600" u="none" strike="noStrike"/>
                        <a:t>1.35</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a:t>1.63</a:t>
                      </a:r>
                      <a:endParaRPr lang="zh-CN" sz="1600" b="0" i="0" u="none" strike="noStrike">
                        <a:solidFill>
                          <a:srgbClr val="000000"/>
                        </a:solidFill>
                        <a:latin typeface="+mn-lt"/>
                      </a:endParaRPr>
                    </a:p>
                  </a:txBody>
                  <a:tcPr marL="9525" marR="9525" marT="9525" marB="0" anchor="ctr"/>
                </a:tc>
                <a:tc>
                  <a:txBody>
                    <a:bodyPr/>
                    <a:lstStyle/>
                    <a:p>
                      <a:pPr algn="r" fontAlgn="ctr"/>
                      <a:r>
                        <a:rPr lang="en-US" sz="1600" u="none" strike="noStrike" dirty="0" smtClean="0"/>
                        <a:t>17.0</a:t>
                      </a:r>
                      <a:endParaRPr lang="zh-CN" sz="1600" b="0" i="0" u="none" strike="noStrike" dirty="0">
                        <a:solidFill>
                          <a:srgbClr val="000000"/>
                        </a:solidFill>
                        <a:latin typeface="+mn-lt"/>
                      </a:endParaRPr>
                    </a:p>
                  </a:txBody>
                  <a:tcPr marL="9525" marR="9525" marT="9525" marB="0" anchor="ctr"/>
                </a:tc>
              </a:tr>
            </a:tbl>
          </a:graphicData>
        </a:graphic>
      </p:graphicFrame>
      <p:sp>
        <p:nvSpPr>
          <p:cNvPr id="38974" name="矩形 4"/>
          <p:cNvSpPr>
            <a:spLocks noChangeArrowheads="1"/>
          </p:cNvSpPr>
          <p:nvPr/>
        </p:nvSpPr>
        <p:spPr bwMode="auto">
          <a:xfrm>
            <a:off x="642910" y="5715000"/>
            <a:ext cx="4572000" cy="461665"/>
          </a:xfrm>
          <a:prstGeom prst="rect">
            <a:avLst/>
          </a:prstGeom>
          <a:noFill/>
          <a:ln w="9525">
            <a:noFill/>
            <a:miter lim="800000"/>
            <a:headEnd/>
            <a:tailEnd/>
          </a:ln>
        </p:spPr>
        <p:txBody>
          <a:bodyPr>
            <a:spAutoFit/>
          </a:bodyPr>
          <a:lstStyle/>
          <a:p>
            <a:r>
              <a:rPr lang="en-US" altLang="zh-CN" sz="1200" dirty="0" smtClean="0">
                <a:latin typeface="Calibri" pitchFamily="34" charset="0"/>
              </a:rPr>
              <a:t>Note: TCE refers to </a:t>
            </a:r>
            <a:r>
              <a:rPr lang="en-US" altLang="zh-CN" sz="1200" dirty="0" err="1" smtClean="0"/>
              <a:t>Tonne</a:t>
            </a:r>
            <a:r>
              <a:rPr lang="en-US" altLang="zh-CN" sz="1200" dirty="0" smtClean="0"/>
              <a:t> Oil Equivalent.</a:t>
            </a:r>
            <a:endParaRPr lang="en-US" altLang="zh-CN" sz="1200" dirty="0" smtClean="0">
              <a:latin typeface="Calibri" pitchFamily="34" charset="0"/>
            </a:endParaRPr>
          </a:p>
          <a:p>
            <a:r>
              <a:rPr lang="en-US" altLang="zh-CN" sz="1200" dirty="0" smtClean="0">
                <a:latin typeface="Calibri" pitchFamily="34" charset="0"/>
              </a:rPr>
              <a:t>Data </a:t>
            </a:r>
            <a:r>
              <a:rPr lang="en-US" altLang="zh-CN" sz="1200" dirty="0">
                <a:latin typeface="Calibri" pitchFamily="34" charset="0"/>
              </a:rPr>
              <a:t>source: Bulletin of Economic and Social Statistics (2009).</a:t>
            </a:r>
            <a:endParaRPr lang="zh-CN" altLang="en-US" sz="1200" dirty="0">
              <a:latin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From Accelerating Development to Accelerating Transition</a:t>
            </a:r>
            <a:endParaRPr lang="zh-CN" altLang="en-US" dirty="0"/>
          </a:p>
        </p:txBody>
      </p:sp>
      <p:sp>
        <p:nvSpPr>
          <p:cNvPr id="39938" name="内容占位符 2"/>
          <p:cNvSpPr>
            <a:spLocks noGrp="1"/>
          </p:cNvSpPr>
          <p:nvPr>
            <p:ph idx="1"/>
          </p:nvPr>
        </p:nvSpPr>
        <p:spPr/>
        <p:txBody>
          <a:bodyPr/>
          <a:lstStyle/>
          <a:p>
            <a:r>
              <a:rPr lang="en-US" altLang="zh-CN" smtClean="0"/>
              <a:t>Challenges of climate change</a:t>
            </a:r>
            <a:endParaRPr lang="zh-CN" altLang="en-US" smtClean="0"/>
          </a:p>
        </p:txBody>
      </p:sp>
      <p:graphicFrame>
        <p:nvGraphicFramePr>
          <p:cNvPr id="4" name="表格 3"/>
          <p:cNvGraphicFramePr>
            <a:graphicFrameLocks noGrp="1"/>
          </p:cNvGraphicFramePr>
          <p:nvPr/>
        </p:nvGraphicFramePr>
        <p:xfrm>
          <a:off x="857250" y="2928938"/>
          <a:ext cx="7358113" cy="2214579"/>
        </p:xfrm>
        <a:graphic>
          <a:graphicData uri="http://schemas.openxmlformats.org/drawingml/2006/table">
            <a:tbl>
              <a:tblPr>
                <a:tableStyleId>{B301B821-A1FF-4177-AEE7-76D212191A09}</a:tableStyleId>
              </a:tblPr>
              <a:tblGrid>
                <a:gridCol w="2603503"/>
                <a:gridCol w="950922"/>
                <a:gridCol w="950922"/>
                <a:gridCol w="950922"/>
                <a:gridCol w="950922"/>
                <a:gridCol w="950922"/>
              </a:tblGrid>
              <a:tr h="738193">
                <a:tc>
                  <a:txBody>
                    <a:bodyPr/>
                    <a:lstStyle/>
                    <a:p>
                      <a:pPr algn="l" fontAlgn="ctr"/>
                      <a:endParaRPr lang="zh-CN" sz="2400" b="0" i="0" u="none" strike="noStrike" dirty="0">
                        <a:solidFill>
                          <a:srgbClr val="000000"/>
                        </a:solidFill>
                        <a:latin typeface="+mn-lt"/>
                      </a:endParaRPr>
                    </a:p>
                  </a:txBody>
                  <a:tcPr marL="9525" marR="9525" marT="9525" marB="0" anchor="ctr"/>
                </a:tc>
                <a:tc>
                  <a:txBody>
                    <a:bodyPr/>
                    <a:lstStyle/>
                    <a:p>
                      <a:pPr algn="r" fontAlgn="ctr"/>
                      <a:r>
                        <a:rPr lang="en-US" sz="2400" u="none" strike="noStrike" dirty="0"/>
                        <a:t>2005</a:t>
                      </a:r>
                      <a:endParaRPr lang="zh-CN" sz="2400" b="0" i="0" u="none" strike="noStrike" dirty="0">
                        <a:solidFill>
                          <a:srgbClr val="000000"/>
                        </a:solidFill>
                        <a:latin typeface="+mn-lt"/>
                      </a:endParaRPr>
                    </a:p>
                  </a:txBody>
                  <a:tcPr marL="9525" marR="9525" marT="9525" marB="0" anchor="ctr"/>
                </a:tc>
                <a:tc>
                  <a:txBody>
                    <a:bodyPr/>
                    <a:lstStyle/>
                    <a:p>
                      <a:pPr algn="r" fontAlgn="ctr"/>
                      <a:r>
                        <a:rPr lang="en-US" sz="2400" u="none" strike="noStrike"/>
                        <a:t>2010</a:t>
                      </a:r>
                      <a:endParaRPr lang="zh-CN" sz="2400" b="0" i="0" u="none" strike="noStrike">
                        <a:solidFill>
                          <a:srgbClr val="000000"/>
                        </a:solidFill>
                        <a:latin typeface="+mn-lt"/>
                      </a:endParaRPr>
                    </a:p>
                  </a:txBody>
                  <a:tcPr marL="9525" marR="9525" marT="9525" marB="0" anchor="ctr"/>
                </a:tc>
                <a:tc>
                  <a:txBody>
                    <a:bodyPr/>
                    <a:lstStyle/>
                    <a:p>
                      <a:pPr algn="r" fontAlgn="ctr"/>
                      <a:r>
                        <a:rPr lang="en-US" sz="2400" u="none" strike="noStrike"/>
                        <a:t>2015</a:t>
                      </a:r>
                      <a:endParaRPr lang="zh-CN" sz="2400" b="0" i="0" u="none" strike="noStrike">
                        <a:solidFill>
                          <a:srgbClr val="000000"/>
                        </a:solidFill>
                        <a:latin typeface="+mn-lt"/>
                      </a:endParaRPr>
                    </a:p>
                  </a:txBody>
                  <a:tcPr marL="9525" marR="9525" marT="9525" marB="0" anchor="ctr"/>
                </a:tc>
                <a:tc>
                  <a:txBody>
                    <a:bodyPr/>
                    <a:lstStyle/>
                    <a:p>
                      <a:pPr algn="r" fontAlgn="ctr"/>
                      <a:r>
                        <a:rPr lang="en-US" sz="2400" u="none" strike="noStrike"/>
                        <a:t>2020</a:t>
                      </a:r>
                      <a:endParaRPr lang="zh-CN" sz="2400" b="0" i="0" u="none" strike="noStrike">
                        <a:solidFill>
                          <a:srgbClr val="000000"/>
                        </a:solidFill>
                        <a:latin typeface="+mn-lt"/>
                      </a:endParaRPr>
                    </a:p>
                  </a:txBody>
                  <a:tcPr marL="9525" marR="9525" marT="9525" marB="0" anchor="ctr"/>
                </a:tc>
                <a:tc>
                  <a:txBody>
                    <a:bodyPr/>
                    <a:lstStyle/>
                    <a:p>
                      <a:pPr algn="r" fontAlgn="ctr"/>
                      <a:r>
                        <a:rPr lang="en-US" sz="2400" u="none" strike="noStrike"/>
                        <a:t>2030</a:t>
                      </a:r>
                      <a:endParaRPr lang="zh-CN" sz="2400" b="0" i="0" u="none" strike="noStrike">
                        <a:solidFill>
                          <a:srgbClr val="000000"/>
                        </a:solidFill>
                        <a:latin typeface="+mn-lt"/>
                      </a:endParaRPr>
                    </a:p>
                  </a:txBody>
                  <a:tcPr marL="9525" marR="9525" marT="9525" marB="0" anchor="ctr"/>
                </a:tc>
              </a:tr>
              <a:tr h="738193">
                <a:tc>
                  <a:txBody>
                    <a:bodyPr/>
                    <a:lstStyle/>
                    <a:p>
                      <a:pPr algn="l" fontAlgn="ctr"/>
                      <a:r>
                        <a:rPr lang="en-US" sz="2400" u="none" strike="noStrike" dirty="0"/>
                        <a:t>CO</a:t>
                      </a:r>
                      <a:r>
                        <a:rPr lang="en-US" sz="2000" u="none" strike="noStrike" baseline="-25000" dirty="0"/>
                        <a:t>2</a:t>
                      </a:r>
                      <a:r>
                        <a:rPr lang="en-US" sz="2000" u="none" strike="noStrike" dirty="0"/>
                        <a:t> (billion tons)</a:t>
                      </a:r>
                      <a:endParaRPr lang="zh-CN" sz="2400" b="0" i="0" u="none" strike="noStrike" dirty="0">
                        <a:solidFill>
                          <a:srgbClr val="000000"/>
                        </a:solidFill>
                        <a:latin typeface="+mn-lt"/>
                      </a:endParaRPr>
                    </a:p>
                  </a:txBody>
                  <a:tcPr marL="9525" marR="9525" marT="9525" marB="0" anchor="ctr"/>
                </a:tc>
                <a:tc>
                  <a:txBody>
                    <a:bodyPr/>
                    <a:lstStyle/>
                    <a:p>
                      <a:pPr algn="r" fontAlgn="ctr"/>
                      <a:r>
                        <a:rPr lang="zh-CN" sz="2400" u="none" strike="noStrike"/>
                        <a:t>5.1</a:t>
                      </a:r>
                      <a:endParaRPr lang="zh-CN" sz="2400" b="0" i="0" u="none" strike="noStrike">
                        <a:solidFill>
                          <a:srgbClr val="000000"/>
                        </a:solidFill>
                        <a:latin typeface="+mn-lt"/>
                      </a:endParaRPr>
                    </a:p>
                  </a:txBody>
                  <a:tcPr marL="9525" marR="9525" marT="9525" marB="0" anchor="ctr"/>
                </a:tc>
                <a:tc>
                  <a:txBody>
                    <a:bodyPr/>
                    <a:lstStyle/>
                    <a:p>
                      <a:pPr algn="r" fontAlgn="ctr"/>
                      <a:r>
                        <a:rPr lang="zh-CN" sz="2400" u="none" strike="noStrike"/>
                        <a:t>6.7</a:t>
                      </a:r>
                      <a:endParaRPr lang="zh-CN" sz="2400" b="0" i="0" u="none" strike="noStrike">
                        <a:solidFill>
                          <a:srgbClr val="000000"/>
                        </a:solidFill>
                        <a:latin typeface="+mn-lt"/>
                      </a:endParaRPr>
                    </a:p>
                  </a:txBody>
                  <a:tcPr marL="9525" marR="9525" marT="9525" marB="0" anchor="ctr"/>
                </a:tc>
                <a:tc>
                  <a:txBody>
                    <a:bodyPr/>
                    <a:lstStyle/>
                    <a:p>
                      <a:pPr algn="r" fontAlgn="ctr"/>
                      <a:r>
                        <a:rPr lang="zh-CN" sz="2400" u="none" strike="noStrike"/>
                        <a:t>8.35</a:t>
                      </a:r>
                      <a:endParaRPr lang="zh-CN" sz="2400" b="0" i="0" u="none" strike="noStrike">
                        <a:solidFill>
                          <a:srgbClr val="000000"/>
                        </a:solidFill>
                        <a:latin typeface="+mn-lt"/>
                      </a:endParaRPr>
                    </a:p>
                  </a:txBody>
                  <a:tcPr marL="9525" marR="9525" marT="9525" marB="0" anchor="ctr"/>
                </a:tc>
                <a:tc>
                  <a:txBody>
                    <a:bodyPr/>
                    <a:lstStyle/>
                    <a:p>
                      <a:pPr algn="r" fontAlgn="ctr"/>
                      <a:r>
                        <a:rPr lang="zh-CN" sz="2400" u="none" strike="noStrike"/>
                        <a:t>10</a:t>
                      </a:r>
                      <a:endParaRPr lang="zh-CN" sz="2400" b="0" i="0" u="none" strike="noStrike">
                        <a:solidFill>
                          <a:srgbClr val="000000"/>
                        </a:solidFill>
                        <a:latin typeface="+mn-lt"/>
                      </a:endParaRPr>
                    </a:p>
                  </a:txBody>
                  <a:tcPr marL="9525" marR="9525" marT="9525" marB="0" anchor="ctr"/>
                </a:tc>
                <a:tc>
                  <a:txBody>
                    <a:bodyPr/>
                    <a:lstStyle/>
                    <a:p>
                      <a:pPr algn="r" fontAlgn="ctr"/>
                      <a:r>
                        <a:rPr lang="zh-CN" sz="2400" u="none" strike="noStrike"/>
                        <a:t>12.8</a:t>
                      </a:r>
                      <a:endParaRPr lang="zh-CN" sz="2400" b="0" i="0" u="none" strike="noStrike">
                        <a:solidFill>
                          <a:srgbClr val="000000"/>
                        </a:solidFill>
                        <a:latin typeface="+mn-lt"/>
                      </a:endParaRPr>
                    </a:p>
                  </a:txBody>
                  <a:tcPr marL="9525" marR="9525" marT="9525" marB="0" anchor="ctr"/>
                </a:tc>
              </a:tr>
              <a:tr h="738193">
                <a:tc>
                  <a:txBody>
                    <a:bodyPr/>
                    <a:lstStyle/>
                    <a:p>
                      <a:pPr algn="l" fontAlgn="ctr"/>
                      <a:r>
                        <a:rPr lang="zh-CN" sz="2400" u="none" strike="noStrike"/>
                        <a:t>% of world</a:t>
                      </a:r>
                      <a:endParaRPr lang="zh-CN" sz="2400" b="0" i="0" u="none" strike="noStrike">
                        <a:solidFill>
                          <a:srgbClr val="000000"/>
                        </a:solidFill>
                        <a:latin typeface="+mn-lt"/>
                      </a:endParaRPr>
                    </a:p>
                  </a:txBody>
                  <a:tcPr marL="9525" marR="9525" marT="9525" marB="0" anchor="ctr"/>
                </a:tc>
                <a:tc>
                  <a:txBody>
                    <a:bodyPr/>
                    <a:lstStyle/>
                    <a:p>
                      <a:pPr algn="r" fontAlgn="ctr"/>
                      <a:r>
                        <a:rPr lang="en-US" sz="2400" u="none" strike="noStrike"/>
                        <a:t>19.2</a:t>
                      </a:r>
                      <a:endParaRPr lang="zh-CN" sz="2400" b="0" i="0" u="none" strike="noStrike">
                        <a:solidFill>
                          <a:srgbClr val="000000"/>
                        </a:solidFill>
                        <a:latin typeface="+mn-lt"/>
                      </a:endParaRPr>
                    </a:p>
                  </a:txBody>
                  <a:tcPr marL="9525" marR="9525" marT="9525" marB="0" anchor="ctr"/>
                </a:tc>
                <a:tc>
                  <a:txBody>
                    <a:bodyPr/>
                    <a:lstStyle/>
                    <a:p>
                      <a:pPr algn="r" fontAlgn="ctr"/>
                      <a:r>
                        <a:rPr lang="en-US" sz="2400" u="none" strike="noStrike"/>
                        <a:t>22.2</a:t>
                      </a:r>
                      <a:endParaRPr lang="zh-CN" sz="2400" b="0" i="0" u="none" strike="noStrike">
                        <a:solidFill>
                          <a:srgbClr val="000000"/>
                        </a:solidFill>
                        <a:latin typeface="+mn-lt"/>
                      </a:endParaRPr>
                    </a:p>
                  </a:txBody>
                  <a:tcPr marL="9525" marR="9525" marT="9525" marB="0" anchor="ctr"/>
                </a:tc>
                <a:tc>
                  <a:txBody>
                    <a:bodyPr/>
                    <a:lstStyle/>
                    <a:p>
                      <a:pPr algn="r" fontAlgn="ctr"/>
                      <a:r>
                        <a:rPr lang="en-US" sz="2400" u="none" strike="noStrike"/>
                        <a:t>24.5</a:t>
                      </a:r>
                      <a:endParaRPr lang="zh-CN" sz="2400" b="0" i="0" u="none" strike="noStrike">
                        <a:solidFill>
                          <a:srgbClr val="000000"/>
                        </a:solidFill>
                        <a:latin typeface="+mn-lt"/>
                      </a:endParaRPr>
                    </a:p>
                  </a:txBody>
                  <a:tcPr marL="9525" marR="9525" marT="9525" marB="0" anchor="ctr"/>
                </a:tc>
                <a:tc>
                  <a:txBody>
                    <a:bodyPr/>
                    <a:lstStyle/>
                    <a:p>
                      <a:pPr algn="r" fontAlgn="ctr"/>
                      <a:r>
                        <a:rPr lang="en-US" sz="2400" u="none" strike="noStrike"/>
                        <a:t>22.4</a:t>
                      </a:r>
                      <a:endParaRPr lang="zh-CN" sz="2400" b="0" i="0" u="none" strike="noStrike">
                        <a:solidFill>
                          <a:srgbClr val="000000"/>
                        </a:solidFill>
                        <a:latin typeface="+mn-lt"/>
                      </a:endParaRPr>
                    </a:p>
                  </a:txBody>
                  <a:tcPr marL="9525" marR="9525" marT="9525" marB="0" anchor="ctr"/>
                </a:tc>
                <a:tc>
                  <a:txBody>
                    <a:bodyPr/>
                    <a:lstStyle/>
                    <a:p>
                      <a:pPr algn="r" fontAlgn="ctr"/>
                      <a:r>
                        <a:rPr lang="en-US" sz="2400" u="none" strike="noStrike" dirty="0"/>
                        <a:t>30.5</a:t>
                      </a:r>
                      <a:endParaRPr lang="zh-CN" sz="2400" b="0" i="0" u="none" strike="noStrike" dirty="0">
                        <a:solidFill>
                          <a:srgbClr val="000000"/>
                        </a:solidFill>
                        <a:latin typeface="+mn-lt"/>
                      </a:endParaRPr>
                    </a:p>
                  </a:txBody>
                  <a:tcPr marL="9525" marR="9525" marT="9525" marB="0" anchor="ctr"/>
                </a:tc>
              </a:tr>
            </a:tbl>
          </a:graphicData>
        </a:graphic>
      </p:graphicFrame>
      <p:sp>
        <p:nvSpPr>
          <p:cNvPr id="39964" name="TextBox 4"/>
          <p:cNvSpPr txBox="1">
            <a:spLocks noChangeArrowheads="1"/>
          </p:cNvSpPr>
          <p:nvPr/>
        </p:nvSpPr>
        <p:spPr bwMode="auto">
          <a:xfrm>
            <a:off x="2357438" y="2428875"/>
            <a:ext cx="4500562" cy="400050"/>
          </a:xfrm>
          <a:prstGeom prst="rect">
            <a:avLst/>
          </a:prstGeom>
          <a:noFill/>
          <a:ln w="9525">
            <a:noFill/>
            <a:miter lim="800000"/>
            <a:headEnd/>
            <a:tailEnd/>
          </a:ln>
        </p:spPr>
        <p:txBody>
          <a:bodyPr>
            <a:spAutoFit/>
          </a:bodyPr>
          <a:lstStyle/>
          <a:p>
            <a:pPr algn="ctr"/>
            <a:r>
              <a:rPr lang="en-US" altLang="zh-CN" sz="2000">
                <a:latin typeface="Calibri" pitchFamily="34" charset="0"/>
              </a:rPr>
              <a:t>Carbon Emission in China (2005-2030) </a:t>
            </a:r>
            <a:endParaRPr lang="zh-CN" altLang="en-US" sz="2000">
              <a:latin typeface="Calibri" pitchFamily="34" charset="0"/>
            </a:endParaRPr>
          </a:p>
        </p:txBody>
      </p:sp>
      <p:sp>
        <p:nvSpPr>
          <p:cNvPr id="39965" name="矩形 5"/>
          <p:cNvSpPr>
            <a:spLocks noChangeArrowheads="1"/>
          </p:cNvSpPr>
          <p:nvPr/>
        </p:nvSpPr>
        <p:spPr bwMode="auto">
          <a:xfrm>
            <a:off x="785813" y="5143500"/>
            <a:ext cx="4572000" cy="276225"/>
          </a:xfrm>
          <a:prstGeom prst="rect">
            <a:avLst/>
          </a:prstGeom>
          <a:noFill/>
          <a:ln w="9525">
            <a:noFill/>
            <a:miter lim="800000"/>
            <a:headEnd/>
            <a:tailEnd/>
          </a:ln>
        </p:spPr>
        <p:txBody>
          <a:bodyPr>
            <a:spAutoFit/>
          </a:bodyPr>
          <a:lstStyle/>
          <a:p>
            <a:r>
              <a:rPr lang="en-US" altLang="zh-CN" sz="1200">
                <a:latin typeface="Calibri" pitchFamily="34" charset="0"/>
              </a:rPr>
              <a:t>Data source: IEA, 2007.</a:t>
            </a:r>
            <a:endParaRPr lang="zh-CN" altLang="en-US" sz="120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标题 1"/>
          <p:cNvSpPr>
            <a:spLocks noGrp="1"/>
          </p:cNvSpPr>
          <p:nvPr>
            <p:ph type="title"/>
          </p:nvPr>
        </p:nvSpPr>
        <p:spPr/>
        <p:txBody>
          <a:bodyPr/>
          <a:lstStyle/>
          <a:p>
            <a:r>
              <a:rPr lang="en-US" altLang="zh-CN" sz="3200" smtClean="0"/>
              <a:t>Growth rate of GDP and industrial value added over the same period last year (2008-2009)</a:t>
            </a:r>
            <a:endParaRPr lang="zh-CN" altLang="en-US" sz="3200" smtClean="0"/>
          </a:p>
        </p:txBody>
      </p:sp>
      <p:graphicFrame>
        <p:nvGraphicFramePr>
          <p:cNvPr id="4" name="内容占位符 3"/>
          <p:cNvGraphicFramePr>
            <a:graphicFrameLocks noGrp="1"/>
          </p:cNvGraphicFramePr>
          <p:nvPr>
            <p:ph idx="1"/>
          </p:nvPr>
        </p:nvGraphicFramePr>
        <p:xfrm>
          <a:off x="1071563" y="1666870"/>
          <a:ext cx="7078132" cy="4262460"/>
        </p:xfrm>
        <a:graphic>
          <a:graphicData uri="http://schemas.openxmlformats.org/drawingml/2006/table">
            <a:tbl>
              <a:tblPr>
                <a:tableStyleId>{B301B821-A1FF-4177-AEE7-76D212191A09}</a:tableStyleId>
              </a:tblPr>
              <a:tblGrid>
                <a:gridCol w="1325563"/>
                <a:gridCol w="867849"/>
                <a:gridCol w="1628240"/>
                <a:gridCol w="1628240"/>
                <a:gridCol w="1628240"/>
              </a:tblGrid>
              <a:tr h="404815">
                <a:tc>
                  <a:txBody>
                    <a:bodyPr/>
                    <a:lstStyle/>
                    <a:p>
                      <a:pPr algn="ctr" fontAlgn="ctr"/>
                      <a:r>
                        <a:rPr lang="en-US" altLang="zh-CN" sz="2000" b="0" i="0" u="none" strike="noStrike" dirty="0" smtClean="0">
                          <a:solidFill>
                            <a:srgbClr val="000000"/>
                          </a:solidFill>
                          <a:latin typeface="+mn-lt"/>
                        </a:rPr>
                        <a:t>%</a:t>
                      </a:r>
                      <a:endParaRPr lang="zh-CN" altLang="en-US" sz="2000" b="0" i="0" u="none" strike="noStrike" dirty="0">
                        <a:solidFill>
                          <a:srgbClr val="000000"/>
                        </a:solidFill>
                        <a:latin typeface="+mn-lt"/>
                      </a:endParaRPr>
                    </a:p>
                  </a:txBody>
                  <a:tcPr marL="9525" marR="9525" marT="9525" marB="0" anchor="ctr"/>
                </a:tc>
                <a:tc>
                  <a:txBody>
                    <a:bodyPr/>
                    <a:lstStyle/>
                    <a:p>
                      <a:pPr algn="ctr" fontAlgn="ctr"/>
                      <a:r>
                        <a:rPr lang="en-US" sz="2000" u="none" strike="noStrike"/>
                        <a:t>GDP </a:t>
                      </a:r>
                      <a:endParaRPr lang="en-US" sz="2000" b="0" i="0" u="none" strike="noStrike">
                        <a:solidFill>
                          <a:srgbClr val="000000"/>
                        </a:solidFill>
                        <a:latin typeface="+mn-lt"/>
                      </a:endParaRPr>
                    </a:p>
                  </a:txBody>
                  <a:tcPr marL="9525" marR="9525" marT="9525" marB="0" anchor="ctr"/>
                </a:tc>
                <a:tc>
                  <a:txBody>
                    <a:bodyPr/>
                    <a:lstStyle/>
                    <a:p>
                      <a:pPr algn="ctr" fontAlgn="ctr"/>
                      <a:r>
                        <a:rPr lang="en-US" sz="2000" u="none" strike="noStrike" dirty="0"/>
                        <a:t>Industrial Value Added</a:t>
                      </a:r>
                      <a:endParaRPr lang="en-US" sz="2000" b="0" i="0" u="none" strike="noStrike" dirty="0">
                        <a:solidFill>
                          <a:srgbClr val="000000"/>
                        </a:solidFill>
                        <a:latin typeface="+mn-lt"/>
                      </a:endParaRPr>
                    </a:p>
                  </a:txBody>
                  <a:tcPr marL="9525" marR="9525" marT="9525" marB="0" anchor="ctr"/>
                </a:tc>
                <a:tc>
                  <a:txBody>
                    <a:bodyPr/>
                    <a:lstStyle/>
                    <a:p>
                      <a:pPr algn="ctr" fontAlgn="ctr"/>
                      <a:r>
                        <a:rPr lang="en-US" sz="2000" b="0" i="0" u="none" strike="noStrike" dirty="0" smtClean="0">
                          <a:solidFill>
                            <a:srgbClr val="000000"/>
                          </a:solidFill>
                          <a:latin typeface="+mn-lt"/>
                        </a:rPr>
                        <a:t>Export</a:t>
                      </a:r>
                      <a:endParaRPr lang="en-US" sz="2000" b="0" i="0" u="none" strike="noStrike" dirty="0">
                        <a:solidFill>
                          <a:srgbClr val="000000"/>
                        </a:solidFill>
                        <a:latin typeface="+mn-lt"/>
                      </a:endParaRPr>
                    </a:p>
                  </a:txBody>
                  <a:tcPr marL="9525" marR="9525" marT="9525" marB="0" anchor="ctr"/>
                </a:tc>
                <a:tc>
                  <a:txBody>
                    <a:bodyPr/>
                    <a:lstStyle/>
                    <a:p>
                      <a:pPr algn="ctr" fontAlgn="ctr"/>
                      <a:r>
                        <a:rPr lang="en-US" sz="2000" b="0" i="0" u="none" strike="noStrike" dirty="0" smtClean="0">
                          <a:solidFill>
                            <a:srgbClr val="000000"/>
                          </a:solidFill>
                          <a:latin typeface="+mn-lt"/>
                        </a:rPr>
                        <a:t>Import</a:t>
                      </a:r>
                      <a:endParaRPr lang="en-US" sz="2000" b="0" i="0" u="none" strike="noStrike" dirty="0">
                        <a:solidFill>
                          <a:srgbClr val="000000"/>
                        </a:solidFill>
                        <a:latin typeface="+mn-lt"/>
                      </a:endParaRPr>
                    </a:p>
                  </a:txBody>
                  <a:tcPr marL="9525" marR="9525" marT="9525" marB="0" anchor="ctr"/>
                </a:tc>
              </a:tr>
              <a:tr h="404815">
                <a:tc>
                  <a:txBody>
                    <a:bodyPr/>
                    <a:lstStyle/>
                    <a:p>
                      <a:pPr algn="l" fontAlgn="ctr"/>
                      <a:r>
                        <a:rPr lang="en-US" sz="2000" u="none" strike="noStrike" dirty="0"/>
                        <a:t>2008 Q1</a:t>
                      </a:r>
                      <a:endParaRPr lang="en-US"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dirty="0"/>
                        <a:t>10.6 </a:t>
                      </a:r>
                      <a:endParaRPr lang="en-US" altLang="zh-CN" sz="2000" b="0" i="0" u="none" strike="noStrike" dirty="0">
                        <a:solidFill>
                          <a:srgbClr val="000000"/>
                        </a:solidFill>
                        <a:latin typeface="+mn-lt"/>
                      </a:endParaRPr>
                    </a:p>
                  </a:txBody>
                  <a:tcPr marL="9525" marR="9525" marT="9525" marB="0" anchor="ctr"/>
                </a:tc>
                <a:tc>
                  <a:txBody>
                    <a:bodyPr/>
                    <a:lstStyle/>
                    <a:p>
                      <a:pPr algn="l" fontAlgn="ctr"/>
                      <a:r>
                        <a:rPr lang="zh-CN" altLang="en-US" sz="2000" u="none" strike="noStrike"/>
                        <a:t> </a:t>
                      </a:r>
                      <a:endParaRPr lang="zh-CN" altLang="en-US" sz="2000" b="0" i="0" u="none" strike="noStrike">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21.3</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29.0</a:t>
                      </a:r>
                      <a:endParaRPr lang="en-US" altLang="zh-CN" sz="2000" b="0" i="0" u="none" strike="noStrike" dirty="0">
                        <a:solidFill>
                          <a:srgbClr val="000000"/>
                        </a:solidFill>
                        <a:latin typeface="+mn-lt"/>
                      </a:endParaRPr>
                    </a:p>
                  </a:txBody>
                  <a:tcPr marL="9525" marR="9525" marT="9525" marB="0" anchor="ctr"/>
                </a:tc>
              </a:tr>
              <a:tr h="404815">
                <a:tc>
                  <a:txBody>
                    <a:bodyPr/>
                    <a:lstStyle/>
                    <a:p>
                      <a:pPr algn="l" fontAlgn="ctr"/>
                      <a:r>
                        <a:rPr lang="en-US" sz="2000" u="none" strike="noStrike" dirty="0"/>
                        <a:t>2008 Q1-Q2</a:t>
                      </a:r>
                      <a:endParaRPr lang="en-US"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dirty="0"/>
                        <a:t>10.4 </a:t>
                      </a:r>
                      <a:endParaRPr lang="en-US" altLang="zh-CN" sz="2000" b="0" i="0" u="none" strike="noStrike" dirty="0">
                        <a:solidFill>
                          <a:srgbClr val="000000"/>
                        </a:solidFill>
                        <a:latin typeface="+mn-lt"/>
                      </a:endParaRPr>
                    </a:p>
                  </a:txBody>
                  <a:tcPr marL="9525" marR="9525" marT="9525" marB="0" anchor="ctr"/>
                </a:tc>
                <a:tc>
                  <a:txBody>
                    <a:bodyPr/>
                    <a:lstStyle/>
                    <a:p>
                      <a:pPr algn="l" fontAlgn="ctr"/>
                      <a:r>
                        <a:rPr lang="zh-CN" altLang="en-US" sz="2000" u="none" strike="noStrike"/>
                        <a:t> </a:t>
                      </a:r>
                      <a:endParaRPr lang="zh-CN" altLang="en-US" sz="2000" b="0" i="0" u="none" strike="noStrike">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21.8</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31.0</a:t>
                      </a:r>
                      <a:endParaRPr lang="en-US" altLang="zh-CN" sz="2000" b="0" i="0" u="none" strike="noStrike" dirty="0">
                        <a:solidFill>
                          <a:srgbClr val="000000"/>
                        </a:solidFill>
                        <a:latin typeface="+mn-lt"/>
                      </a:endParaRPr>
                    </a:p>
                  </a:txBody>
                  <a:tcPr marL="9525" marR="9525" marT="9525" marB="0" anchor="ctr"/>
                </a:tc>
              </a:tr>
              <a:tr h="404815">
                <a:tc>
                  <a:txBody>
                    <a:bodyPr/>
                    <a:lstStyle/>
                    <a:p>
                      <a:pPr algn="l" fontAlgn="ctr"/>
                      <a:r>
                        <a:rPr lang="en-US" sz="2000" u="none" strike="noStrike" dirty="0"/>
                        <a:t>2008 Q1-Q3</a:t>
                      </a:r>
                      <a:endParaRPr lang="en-US"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a:t>9.9 </a:t>
                      </a:r>
                      <a:endParaRPr lang="en-US" altLang="zh-CN" sz="2000" b="0" i="0" u="none" strike="noStrike">
                        <a:solidFill>
                          <a:srgbClr val="000000"/>
                        </a:solidFill>
                        <a:latin typeface="+mn-lt"/>
                      </a:endParaRPr>
                    </a:p>
                  </a:txBody>
                  <a:tcPr marL="9525" marR="9525" marT="9525" marB="0" anchor="ctr"/>
                </a:tc>
                <a:tc>
                  <a:txBody>
                    <a:bodyPr/>
                    <a:lstStyle/>
                    <a:p>
                      <a:pPr algn="l" fontAlgn="ctr"/>
                      <a:r>
                        <a:rPr lang="zh-CN" altLang="en-US" sz="2000" u="none" strike="noStrike" dirty="0"/>
                        <a:t> </a:t>
                      </a:r>
                      <a:endParaRPr lang="zh-CN" altLang="en-US"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22.3</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29.0</a:t>
                      </a:r>
                      <a:endParaRPr lang="en-US" altLang="zh-CN" sz="2000" b="0" i="0" u="none" strike="noStrike" dirty="0">
                        <a:solidFill>
                          <a:srgbClr val="000000"/>
                        </a:solidFill>
                        <a:latin typeface="+mn-lt"/>
                      </a:endParaRPr>
                    </a:p>
                  </a:txBody>
                  <a:tcPr marL="9525" marR="9525" marT="9525" marB="0" anchor="ctr"/>
                </a:tc>
              </a:tr>
              <a:tr h="404815">
                <a:tc>
                  <a:txBody>
                    <a:bodyPr/>
                    <a:lstStyle/>
                    <a:p>
                      <a:pPr algn="l" fontAlgn="ctr"/>
                      <a:r>
                        <a:rPr lang="en-US" sz="2000" u="none" strike="noStrike" dirty="0"/>
                        <a:t>2008 Q1-Q4</a:t>
                      </a:r>
                      <a:endParaRPr lang="en-US"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a:t>9.6 </a:t>
                      </a:r>
                      <a:endParaRPr lang="en-US" altLang="zh-CN" sz="2000" b="0" i="0" u="none" strike="noStrike">
                        <a:solidFill>
                          <a:srgbClr val="000000"/>
                        </a:solidFill>
                        <a:latin typeface="+mn-lt"/>
                      </a:endParaRPr>
                    </a:p>
                  </a:txBody>
                  <a:tcPr marL="9525" marR="9525" marT="9525" marB="0" anchor="ctr"/>
                </a:tc>
                <a:tc>
                  <a:txBody>
                    <a:bodyPr/>
                    <a:lstStyle/>
                    <a:p>
                      <a:pPr algn="r" fontAlgn="ctr"/>
                      <a:r>
                        <a:rPr lang="en-US" altLang="zh-CN" sz="2000" u="none" strike="noStrike" dirty="0"/>
                        <a:t>12.9 </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17.3</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18.5</a:t>
                      </a:r>
                      <a:endParaRPr lang="en-US" altLang="zh-CN" sz="2000" b="0" i="0" u="none" strike="noStrike" dirty="0">
                        <a:solidFill>
                          <a:srgbClr val="000000"/>
                        </a:solidFill>
                        <a:latin typeface="+mn-lt"/>
                      </a:endParaRPr>
                    </a:p>
                  </a:txBody>
                  <a:tcPr marL="9525" marR="9525" marT="9525" marB="0" anchor="ctr"/>
                </a:tc>
              </a:tr>
              <a:tr h="404815">
                <a:tc>
                  <a:txBody>
                    <a:bodyPr/>
                    <a:lstStyle/>
                    <a:p>
                      <a:pPr algn="l" fontAlgn="ctr"/>
                      <a:r>
                        <a:rPr lang="en-US" sz="2000" u="none" strike="noStrike" dirty="0"/>
                        <a:t>2009 Q1</a:t>
                      </a:r>
                      <a:endParaRPr lang="en-US"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a:t>6.1 </a:t>
                      </a:r>
                      <a:endParaRPr lang="en-US" altLang="zh-CN" sz="2000" b="0" i="0" u="none" strike="noStrike">
                        <a:solidFill>
                          <a:srgbClr val="000000"/>
                        </a:solidFill>
                        <a:latin typeface="+mn-lt"/>
                      </a:endParaRPr>
                    </a:p>
                  </a:txBody>
                  <a:tcPr marL="9525" marR="9525" marT="9525" marB="0" anchor="ctr"/>
                </a:tc>
                <a:tc>
                  <a:txBody>
                    <a:bodyPr/>
                    <a:lstStyle/>
                    <a:p>
                      <a:pPr algn="r" fontAlgn="ctr"/>
                      <a:r>
                        <a:rPr lang="en-US" altLang="zh-CN" sz="2000" u="none" strike="noStrike" dirty="0"/>
                        <a:t>5.1 </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a:solidFill>
                            <a:srgbClr val="000000"/>
                          </a:solidFill>
                          <a:latin typeface="+mn-lt"/>
                        </a:rPr>
                        <a:t>-</a:t>
                      </a:r>
                      <a:r>
                        <a:rPr lang="en-US" altLang="zh-CN" sz="2000" b="0" i="0" u="none" strike="noStrike" dirty="0" smtClean="0">
                          <a:solidFill>
                            <a:srgbClr val="000000"/>
                          </a:solidFill>
                          <a:latin typeface="+mn-lt"/>
                        </a:rPr>
                        <a:t>19.7</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a:solidFill>
                            <a:srgbClr val="000000"/>
                          </a:solidFill>
                          <a:latin typeface="+mn-lt"/>
                        </a:rPr>
                        <a:t>-</a:t>
                      </a:r>
                      <a:r>
                        <a:rPr lang="en-US" altLang="zh-CN" sz="2000" b="0" i="0" u="none" strike="noStrike" dirty="0" smtClean="0">
                          <a:solidFill>
                            <a:srgbClr val="000000"/>
                          </a:solidFill>
                          <a:latin typeface="+mn-lt"/>
                        </a:rPr>
                        <a:t>30.9</a:t>
                      </a:r>
                      <a:endParaRPr lang="en-US" altLang="zh-CN" sz="2000" b="0" i="0" u="none" strike="noStrike" dirty="0">
                        <a:solidFill>
                          <a:srgbClr val="000000"/>
                        </a:solidFill>
                        <a:latin typeface="+mn-lt"/>
                      </a:endParaRPr>
                    </a:p>
                  </a:txBody>
                  <a:tcPr marL="9525" marR="9525" marT="9525" marB="0" anchor="ctr"/>
                </a:tc>
              </a:tr>
              <a:tr h="404815">
                <a:tc>
                  <a:txBody>
                    <a:bodyPr/>
                    <a:lstStyle/>
                    <a:p>
                      <a:pPr algn="l" fontAlgn="ctr"/>
                      <a:r>
                        <a:rPr lang="en-US" sz="2000" u="none" strike="noStrike" dirty="0"/>
                        <a:t>2009 Q1-Q2</a:t>
                      </a:r>
                      <a:endParaRPr lang="en-US"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a:t>7.1 </a:t>
                      </a:r>
                      <a:endParaRPr lang="en-US" altLang="zh-CN" sz="2000" b="0" i="0" u="none" strike="noStrike">
                        <a:solidFill>
                          <a:srgbClr val="000000"/>
                        </a:solidFill>
                        <a:latin typeface="+mn-lt"/>
                      </a:endParaRPr>
                    </a:p>
                  </a:txBody>
                  <a:tcPr marL="9525" marR="9525" marT="9525" marB="0" anchor="ctr"/>
                </a:tc>
                <a:tc>
                  <a:txBody>
                    <a:bodyPr/>
                    <a:lstStyle/>
                    <a:p>
                      <a:pPr algn="r" fontAlgn="ctr"/>
                      <a:r>
                        <a:rPr lang="en-US" altLang="zh-CN" sz="2000" u="none" strike="noStrike" dirty="0"/>
                        <a:t>7.0 </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a:solidFill>
                            <a:srgbClr val="000000"/>
                          </a:solidFill>
                          <a:latin typeface="+mn-lt"/>
                        </a:rPr>
                        <a:t>-</a:t>
                      </a:r>
                      <a:r>
                        <a:rPr lang="en-US" altLang="zh-CN" sz="2000" b="0" i="0" u="none" strike="noStrike" dirty="0" smtClean="0">
                          <a:solidFill>
                            <a:srgbClr val="000000"/>
                          </a:solidFill>
                          <a:latin typeface="+mn-lt"/>
                        </a:rPr>
                        <a:t>21.7</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a:solidFill>
                            <a:srgbClr val="000000"/>
                          </a:solidFill>
                          <a:latin typeface="+mn-lt"/>
                        </a:rPr>
                        <a:t>-</a:t>
                      </a:r>
                      <a:r>
                        <a:rPr lang="en-US" altLang="zh-CN" sz="2000" b="0" i="0" u="none" strike="noStrike" dirty="0" smtClean="0">
                          <a:solidFill>
                            <a:srgbClr val="000000"/>
                          </a:solidFill>
                          <a:latin typeface="+mn-lt"/>
                        </a:rPr>
                        <a:t>25.2</a:t>
                      </a:r>
                      <a:endParaRPr lang="en-US" altLang="zh-CN" sz="2000" b="0" i="0" u="none" strike="noStrike" dirty="0">
                        <a:solidFill>
                          <a:srgbClr val="000000"/>
                        </a:solidFill>
                        <a:latin typeface="+mn-lt"/>
                      </a:endParaRPr>
                    </a:p>
                  </a:txBody>
                  <a:tcPr marL="9525" marR="9525" marT="9525" marB="0" anchor="ctr"/>
                </a:tc>
              </a:tr>
              <a:tr h="404815">
                <a:tc>
                  <a:txBody>
                    <a:bodyPr/>
                    <a:lstStyle/>
                    <a:p>
                      <a:pPr algn="l" fontAlgn="ctr"/>
                      <a:r>
                        <a:rPr lang="en-US" sz="2000" u="none" strike="noStrike" dirty="0"/>
                        <a:t>2009 Q1-Q3</a:t>
                      </a:r>
                      <a:endParaRPr lang="en-US"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dirty="0"/>
                        <a:t>7.7 </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dirty="0"/>
                        <a:t>8.7 </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a:solidFill>
                            <a:srgbClr val="000000"/>
                          </a:solidFill>
                          <a:latin typeface="+mn-lt"/>
                        </a:rPr>
                        <a:t>-</a:t>
                      </a:r>
                      <a:r>
                        <a:rPr lang="en-US" altLang="zh-CN" sz="2000" b="0" i="0" u="none" strike="noStrike" dirty="0" smtClean="0">
                          <a:solidFill>
                            <a:srgbClr val="000000"/>
                          </a:solidFill>
                          <a:latin typeface="+mn-lt"/>
                        </a:rPr>
                        <a:t>21.2</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a:solidFill>
                            <a:srgbClr val="000000"/>
                          </a:solidFill>
                          <a:latin typeface="+mn-lt"/>
                        </a:rPr>
                        <a:t>-</a:t>
                      </a:r>
                      <a:r>
                        <a:rPr lang="en-US" altLang="zh-CN" sz="2000" b="0" i="0" u="none" strike="noStrike" dirty="0" smtClean="0">
                          <a:solidFill>
                            <a:srgbClr val="000000"/>
                          </a:solidFill>
                          <a:latin typeface="+mn-lt"/>
                        </a:rPr>
                        <a:t>20.3</a:t>
                      </a:r>
                      <a:endParaRPr lang="en-US" altLang="zh-CN" sz="2000" b="0" i="0" u="none" strike="noStrike" dirty="0">
                        <a:solidFill>
                          <a:srgbClr val="000000"/>
                        </a:solidFill>
                        <a:latin typeface="+mn-lt"/>
                      </a:endParaRPr>
                    </a:p>
                  </a:txBody>
                  <a:tcPr marL="9525" marR="9525" marT="9525" marB="0" anchor="ctr"/>
                </a:tc>
              </a:tr>
              <a:tr h="404815">
                <a:tc>
                  <a:txBody>
                    <a:bodyPr/>
                    <a:lstStyle/>
                    <a:p>
                      <a:pPr algn="l" fontAlgn="ctr"/>
                      <a:r>
                        <a:rPr lang="en-US" sz="2000" u="none" strike="noStrike" dirty="0"/>
                        <a:t>2009 Q1-Q4</a:t>
                      </a:r>
                      <a:endParaRPr lang="en-US"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dirty="0" smtClean="0"/>
                        <a:t>9.1 </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u="none" strike="noStrike" dirty="0"/>
                        <a:t>11.0 </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a:solidFill>
                            <a:srgbClr val="000000"/>
                          </a:solidFill>
                          <a:latin typeface="+mn-lt"/>
                        </a:rPr>
                        <a:t>-</a:t>
                      </a:r>
                      <a:r>
                        <a:rPr lang="en-US" altLang="zh-CN" sz="2000" b="0" i="0" u="none" strike="noStrike" dirty="0" smtClean="0">
                          <a:solidFill>
                            <a:srgbClr val="000000"/>
                          </a:solidFill>
                          <a:latin typeface="+mn-lt"/>
                        </a:rPr>
                        <a:t>15.9</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a:solidFill>
                            <a:srgbClr val="000000"/>
                          </a:solidFill>
                          <a:latin typeface="+mn-lt"/>
                        </a:rPr>
                        <a:t>-</a:t>
                      </a:r>
                      <a:r>
                        <a:rPr lang="en-US" altLang="zh-CN" sz="2000" b="0" i="0" u="none" strike="noStrike" dirty="0" smtClean="0">
                          <a:solidFill>
                            <a:srgbClr val="000000"/>
                          </a:solidFill>
                          <a:latin typeface="+mn-lt"/>
                        </a:rPr>
                        <a:t>11.2</a:t>
                      </a:r>
                      <a:endParaRPr lang="en-US" altLang="zh-CN" sz="2000" b="0" i="0" u="none" strike="noStrike" dirty="0">
                        <a:solidFill>
                          <a:srgbClr val="000000"/>
                        </a:solidFill>
                        <a:latin typeface="+mn-lt"/>
                      </a:endParaRPr>
                    </a:p>
                  </a:txBody>
                  <a:tcPr marL="9525" marR="9525" marT="9525" marB="0" anchor="ctr"/>
                </a:tc>
              </a:tr>
              <a:tr h="404815">
                <a:tc>
                  <a:txBody>
                    <a:bodyPr/>
                    <a:lstStyle/>
                    <a:p>
                      <a:pPr algn="l" fontAlgn="ctr"/>
                      <a:r>
                        <a:rPr lang="en-US" sz="2000" b="0" i="0" u="none" strike="noStrike" dirty="0" smtClean="0">
                          <a:solidFill>
                            <a:srgbClr val="000000"/>
                          </a:solidFill>
                          <a:latin typeface="+mn-lt"/>
                        </a:rPr>
                        <a:t>2010 Q1</a:t>
                      </a:r>
                      <a:endParaRPr lang="en-US"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11.9</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19.6</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28.7</a:t>
                      </a:r>
                      <a:endParaRPr lang="en-US" altLang="zh-CN" sz="2000" b="0" i="0" u="none" strike="noStrike" dirty="0">
                        <a:solidFill>
                          <a:srgbClr val="000000"/>
                        </a:solidFill>
                        <a:latin typeface="+mn-lt"/>
                      </a:endParaRPr>
                    </a:p>
                  </a:txBody>
                  <a:tcPr marL="9525" marR="9525" marT="9525" marB="0" anchor="ctr"/>
                </a:tc>
                <a:tc>
                  <a:txBody>
                    <a:bodyPr/>
                    <a:lstStyle/>
                    <a:p>
                      <a:pPr algn="r" fontAlgn="ctr"/>
                      <a:r>
                        <a:rPr lang="en-US" altLang="zh-CN" sz="2000" b="0" i="0" u="none" strike="noStrike" dirty="0" smtClean="0">
                          <a:solidFill>
                            <a:srgbClr val="000000"/>
                          </a:solidFill>
                          <a:latin typeface="+mn-lt"/>
                        </a:rPr>
                        <a:t>64.7</a:t>
                      </a:r>
                      <a:endParaRPr lang="en-US" altLang="zh-CN" sz="2000" b="0" i="0" u="none" strike="noStrike" dirty="0">
                        <a:solidFill>
                          <a:srgbClr val="000000"/>
                        </a:solidFill>
                        <a:latin typeface="+mn-lt"/>
                      </a:endParaRPr>
                    </a:p>
                  </a:txBody>
                  <a:tcPr marL="9525" marR="9525" marT="9525" marB="0" anchor="ctr"/>
                </a:tc>
              </a:tr>
            </a:tbl>
          </a:graphicData>
        </a:graphic>
      </p:graphicFrame>
      <p:sp>
        <p:nvSpPr>
          <p:cNvPr id="15402" name="TextBox 4"/>
          <p:cNvSpPr txBox="1">
            <a:spLocks noChangeArrowheads="1"/>
          </p:cNvSpPr>
          <p:nvPr/>
        </p:nvSpPr>
        <p:spPr bwMode="auto">
          <a:xfrm>
            <a:off x="1000125" y="5938857"/>
            <a:ext cx="6929438" cy="276225"/>
          </a:xfrm>
          <a:prstGeom prst="rect">
            <a:avLst/>
          </a:prstGeom>
          <a:noFill/>
          <a:ln w="9525">
            <a:noFill/>
            <a:miter lim="800000"/>
            <a:headEnd/>
            <a:tailEnd/>
          </a:ln>
        </p:spPr>
        <p:txBody>
          <a:bodyPr>
            <a:spAutoFit/>
          </a:bodyPr>
          <a:lstStyle/>
          <a:p>
            <a:r>
              <a:rPr lang="en-US" altLang="zh-CN" sz="1200" dirty="0">
                <a:latin typeface="Calibri" pitchFamily="34" charset="0"/>
              </a:rPr>
              <a:t>Data Source: China Monthly Economic Indicators, 2010, issue 2. </a:t>
            </a:r>
            <a:endParaRPr lang="zh-CN" altLang="en-US" sz="1200" dirty="0">
              <a:latin typeface="Calibri"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标题 1"/>
          <p:cNvSpPr>
            <a:spLocks noGrp="1"/>
          </p:cNvSpPr>
          <p:nvPr>
            <p:ph type="title"/>
          </p:nvPr>
        </p:nvSpPr>
        <p:spPr/>
        <p:txBody>
          <a:bodyPr/>
          <a:lstStyle/>
          <a:p>
            <a:r>
              <a:rPr lang="en-US" altLang="zh-CN" dirty="0" smtClean="0"/>
              <a:t>Conclusion</a:t>
            </a:r>
            <a:endParaRPr lang="zh-CN" altLang="en-US" dirty="0" smtClean="0"/>
          </a:p>
        </p:txBody>
      </p:sp>
      <p:sp>
        <p:nvSpPr>
          <p:cNvPr id="3" name="内容占位符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altLang="zh-CN" dirty="0" smtClean="0"/>
              <a:t>Crisis is external pressure of China’s transition and development</a:t>
            </a:r>
          </a:p>
          <a:p>
            <a:pPr fontAlgn="auto">
              <a:spcAft>
                <a:spcPts val="0"/>
              </a:spcAft>
              <a:buFont typeface="Arial" pitchFamily="34" charset="0"/>
              <a:buChar char="•"/>
              <a:defRPr/>
            </a:pPr>
            <a:r>
              <a:rPr lang="en-US" altLang="zh-CN" dirty="0" smtClean="0"/>
              <a:t>China needs to continue its reform and transition</a:t>
            </a:r>
          </a:p>
          <a:p>
            <a:pPr lvl="1" fontAlgn="auto">
              <a:spcAft>
                <a:spcPts val="0"/>
              </a:spcAft>
              <a:buFont typeface="Arial" pitchFamily="34" charset="0"/>
              <a:buChar char="–"/>
              <a:defRPr/>
            </a:pPr>
            <a:r>
              <a:rPr lang="en-US" altLang="zh-CN" dirty="0" smtClean="0"/>
              <a:t>Balanced development among urban and rural, different regions, income gaps, investment and consumption</a:t>
            </a:r>
          </a:p>
          <a:p>
            <a:pPr lvl="1" fontAlgn="auto">
              <a:spcAft>
                <a:spcPts val="0"/>
              </a:spcAft>
              <a:buFont typeface="Arial" pitchFamily="34" charset="0"/>
              <a:buChar char="–"/>
              <a:defRPr/>
            </a:pPr>
            <a:r>
              <a:rPr lang="en-US" altLang="zh-CN" dirty="0" smtClean="0"/>
              <a:t>Innovative development: from factor driving to innovation driving</a:t>
            </a:r>
          </a:p>
          <a:p>
            <a:pPr lvl="1" fontAlgn="auto">
              <a:spcAft>
                <a:spcPts val="0"/>
              </a:spcAft>
              <a:buFont typeface="Arial" pitchFamily="34" charset="0"/>
              <a:buChar char="–"/>
              <a:defRPr/>
            </a:pPr>
            <a:r>
              <a:rPr lang="en-US" altLang="zh-CN" dirty="0" smtClean="0"/>
              <a:t>Green development: from black development into green development</a:t>
            </a:r>
          </a:p>
          <a:p>
            <a:pPr lvl="1" fontAlgn="auto">
              <a:spcAft>
                <a:spcPts val="0"/>
              </a:spcAft>
              <a:buFont typeface="Arial" pitchFamily="34" charset="0"/>
              <a:buChar char="–"/>
              <a:defRPr/>
            </a:pPr>
            <a:r>
              <a:rPr lang="en-US" altLang="zh-CN" dirty="0" smtClean="0"/>
              <a:t>Sharing development: from </a:t>
            </a:r>
            <a:r>
              <a:rPr lang="en-US" altLang="zh-CN" i="1" dirty="0" smtClean="0"/>
              <a:t>let somebody rich first </a:t>
            </a:r>
            <a:r>
              <a:rPr lang="en-US" altLang="zh-CN" dirty="0" smtClean="0"/>
              <a:t>to </a:t>
            </a:r>
            <a:r>
              <a:rPr lang="en-US" altLang="zh-CN" i="1" dirty="0" smtClean="0"/>
              <a:t>all people rich together</a:t>
            </a:r>
            <a:endParaRPr lang="zh-CN" altLang="en-US" i="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Conclusion</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smtClean="0"/>
              <a:t>China: a new engine of growth</a:t>
            </a:r>
          </a:p>
          <a:p>
            <a:pPr lvl="1"/>
            <a:r>
              <a:rPr lang="en-US" altLang="zh-CN" dirty="0" smtClean="0"/>
              <a:t>Emerging and developing countries contribute to an increasingly large share of global growth</a:t>
            </a:r>
          </a:p>
          <a:p>
            <a:pPr lvl="1"/>
            <a:r>
              <a:rPr lang="en-US" altLang="zh-CN" dirty="0" smtClean="0"/>
              <a:t>As the crisis has unfolded, global growth has relied primarily on the emerging and developing economies, with nearly half coming from China alone</a:t>
            </a:r>
          </a:p>
          <a:p>
            <a:pPr lvl="1"/>
            <a:r>
              <a:rPr lang="en-US" altLang="zh-CN" dirty="0" smtClean="0"/>
              <a:t>Indeed, China has become a global growth engine that should be treated as an additional driving force behind the recent growth performance in converging countries</a:t>
            </a:r>
          </a:p>
          <a:p>
            <a:pPr lvl="1"/>
            <a:r>
              <a:rPr lang="en-US" altLang="zh-CN" dirty="0" smtClean="0"/>
              <a:t>China also has more power to influence global factor and goods prices than any other converging country (OECD, 2010)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Box 3"/>
          <p:cNvSpPr txBox="1">
            <a:spLocks noChangeArrowheads="1"/>
          </p:cNvSpPr>
          <p:nvPr/>
        </p:nvSpPr>
        <p:spPr bwMode="auto">
          <a:xfrm>
            <a:off x="1143000" y="2000250"/>
            <a:ext cx="6643688" cy="1446213"/>
          </a:xfrm>
          <a:prstGeom prst="rect">
            <a:avLst/>
          </a:prstGeom>
          <a:noFill/>
          <a:ln w="9525">
            <a:noFill/>
            <a:miter lim="800000"/>
            <a:headEnd/>
            <a:tailEnd/>
          </a:ln>
        </p:spPr>
        <p:txBody>
          <a:bodyPr>
            <a:spAutoFit/>
          </a:bodyPr>
          <a:lstStyle/>
          <a:p>
            <a:pPr algn="ctr"/>
            <a:r>
              <a:rPr lang="en-US" altLang="zh-CN" sz="8800">
                <a:latin typeface="Calibri" pitchFamily="34" charset="0"/>
              </a:rPr>
              <a:t>Thank you!</a:t>
            </a:r>
            <a:endParaRPr lang="zh-CN" altLang="en-US" sz="880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Macroeconomic Indicators in G20 Countries</a:t>
            </a:r>
            <a:endParaRPr lang="zh-CN" altLang="en-US" dirty="0"/>
          </a:p>
        </p:txBody>
      </p:sp>
      <p:graphicFrame>
        <p:nvGraphicFramePr>
          <p:cNvPr id="5" name="内容占位符 4"/>
          <p:cNvGraphicFramePr>
            <a:graphicFrameLocks noGrp="1"/>
          </p:cNvGraphicFramePr>
          <p:nvPr>
            <p:ph idx="1"/>
          </p:nvPr>
        </p:nvGraphicFramePr>
        <p:xfrm>
          <a:off x="88900" y="1714500"/>
          <a:ext cx="8912418" cy="3929086"/>
        </p:xfrm>
        <a:graphic>
          <a:graphicData uri="http://schemas.openxmlformats.org/drawingml/2006/table">
            <a:tbl>
              <a:tblPr>
                <a:tableStyleId>{B301B821-A1FF-4177-AEE7-76D212191A09}</a:tableStyleId>
              </a:tblPr>
              <a:tblGrid>
                <a:gridCol w="720598"/>
                <a:gridCol w="685800"/>
                <a:gridCol w="685800"/>
                <a:gridCol w="1188022"/>
                <a:gridCol w="1015810"/>
                <a:gridCol w="1040956"/>
                <a:gridCol w="685800"/>
                <a:gridCol w="685800"/>
                <a:gridCol w="1188022"/>
                <a:gridCol w="1015810"/>
              </a:tblGrid>
              <a:tr h="643146">
                <a:tc>
                  <a:txBody>
                    <a:bodyPr/>
                    <a:lstStyle/>
                    <a:p>
                      <a:pPr algn="ctr" fontAlgn="ctr"/>
                      <a:r>
                        <a:rPr lang="zh-CN" altLang="en-US" sz="1400" u="none" strike="noStrike" dirty="0"/>
                        <a:t> </a:t>
                      </a:r>
                      <a:endParaRPr lang="zh-CN" altLang="en-US" sz="1400" b="0" i="0" u="none" strike="noStrike" dirty="0">
                        <a:solidFill>
                          <a:srgbClr val="000000"/>
                        </a:solidFill>
                        <a:latin typeface="+mn-lt"/>
                      </a:endParaRPr>
                    </a:p>
                  </a:txBody>
                  <a:tcPr marL="9525" marR="9525" marT="9525" marB="0" anchor="ctr"/>
                </a:tc>
                <a:tc>
                  <a:txBody>
                    <a:bodyPr/>
                    <a:lstStyle/>
                    <a:p>
                      <a:pPr algn="ctr" fontAlgn="ctr"/>
                      <a:r>
                        <a:rPr lang="en-US" sz="1400" u="none" strike="noStrike" dirty="0" smtClean="0"/>
                        <a:t>GDP </a:t>
                      </a:r>
                    </a:p>
                    <a:p>
                      <a:pPr algn="ctr" fontAlgn="ctr"/>
                      <a:r>
                        <a:rPr lang="en-US" sz="1400" u="none" strike="noStrike" dirty="0" smtClean="0"/>
                        <a:t>growth</a:t>
                      </a:r>
                      <a:endParaRPr lang="en-US" sz="1400" b="0" i="0" u="none" strike="noStrike" dirty="0">
                        <a:solidFill>
                          <a:srgbClr val="000000"/>
                        </a:solidFill>
                        <a:latin typeface="+mn-lt"/>
                      </a:endParaRPr>
                    </a:p>
                  </a:txBody>
                  <a:tcPr marL="9525" marR="9525" marT="9525" marB="0" anchor="ctr"/>
                </a:tc>
                <a:tc>
                  <a:txBody>
                    <a:bodyPr/>
                    <a:lstStyle/>
                    <a:p>
                      <a:pPr algn="ctr" fontAlgn="ctr"/>
                      <a:r>
                        <a:rPr lang="en-US" sz="1400" u="none" strike="noStrike" dirty="0"/>
                        <a:t>CPI </a:t>
                      </a:r>
                      <a:endParaRPr lang="en-US" sz="1400" u="none" strike="noStrike" dirty="0" smtClean="0"/>
                    </a:p>
                    <a:p>
                      <a:pPr algn="ctr" fontAlgn="ctr"/>
                      <a:r>
                        <a:rPr lang="en-US" sz="1400" u="none" strike="noStrike" dirty="0" smtClean="0"/>
                        <a:t>growth</a:t>
                      </a:r>
                      <a:endParaRPr lang="en-US" sz="1400" b="0" i="0" u="none" strike="noStrike" dirty="0">
                        <a:solidFill>
                          <a:srgbClr val="000000"/>
                        </a:solidFill>
                        <a:latin typeface="+mn-lt"/>
                      </a:endParaRPr>
                    </a:p>
                  </a:txBody>
                  <a:tcPr marL="9525" marR="9525" marT="9525" marB="0" anchor="ctr"/>
                </a:tc>
                <a:tc>
                  <a:txBody>
                    <a:bodyPr/>
                    <a:lstStyle/>
                    <a:p>
                      <a:pPr algn="ctr" fontAlgn="ctr"/>
                      <a:r>
                        <a:rPr lang="en-US" sz="1400" u="none" strike="noStrike" dirty="0" smtClean="0"/>
                        <a:t>Unemployment</a:t>
                      </a:r>
                      <a:endParaRPr lang="en-US" sz="1400" b="0" i="0" u="none" strike="noStrike" dirty="0" smtClean="0">
                        <a:solidFill>
                          <a:srgbClr val="000000"/>
                        </a:solidFill>
                        <a:latin typeface="+mn-lt"/>
                      </a:endParaRPr>
                    </a:p>
                  </a:txBody>
                  <a:tcPr marL="9525" marR="9525" marT="9525" marB="0" anchor="ctr"/>
                </a:tc>
                <a:tc>
                  <a:txBody>
                    <a:bodyPr/>
                    <a:lstStyle/>
                    <a:p>
                      <a:pPr algn="ctr" fontAlgn="ctr"/>
                      <a:r>
                        <a:rPr lang="en-US" sz="1400" u="none" strike="noStrike" dirty="0"/>
                        <a:t>Fiscal </a:t>
                      </a:r>
                      <a:endParaRPr lang="en-US" sz="1400" u="none" strike="noStrike" dirty="0" smtClean="0"/>
                    </a:p>
                    <a:p>
                      <a:pPr algn="ctr" fontAlgn="ctr"/>
                      <a:r>
                        <a:rPr lang="en-US" sz="1400" u="none" strike="noStrike" dirty="0" smtClean="0"/>
                        <a:t>deficit/GDP</a:t>
                      </a:r>
                      <a:endParaRPr lang="en-US" sz="1400" b="0" i="0" u="none" strike="noStrike" dirty="0">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ctr" fontAlgn="ctr"/>
                      <a:r>
                        <a:rPr lang="zh-CN" altLang="en-US" sz="1400" u="none" strike="noStrike" dirty="0"/>
                        <a:t> </a:t>
                      </a:r>
                      <a:endParaRPr lang="zh-CN" alt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ctr" fontAlgn="ctr"/>
                      <a:r>
                        <a:rPr lang="en-US" sz="1400" u="none" strike="noStrike" dirty="0"/>
                        <a:t>GDP </a:t>
                      </a:r>
                      <a:endParaRPr lang="en-US" sz="1400" u="none" strike="noStrike" dirty="0" smtClean="0"/>
                    </a:p>
                    <a:p>
                      <a:pPr algn="ctr" fontAlgn="ctr"/>
                      <a:r>
                        <a:rPr lang="en-US" sz="1400" u="none" strike="noStrike" dirty="0" smtClean="0"/>
                        <a:t>growth</a:t>
                      </a:r>
                      <a:endParaRPr lang="en-US" sz="1400" b="0" i="0" u="none" strike="noStrike" dirty="0">
                        <a:solidFill>
                          <a:srgbClr val="000000"/>
                        </a:solidFill>
                        <a:latin typeface="+mn-lt"/>
                      </a:endParaRPr>
                    </a:p>
                  </a:txBody>
                  <a:tcPr marL="9525" marR="9525" marT="9525" marB="0" anchor="ctr"/>
                </a:tc>
                <a:tc>
                  <a:txBody>
                    <a:bodyPr/>
                    <a:lstStyle/>
                    <a:p>
                      <a:pPr algn="ctr" fontAlgn="ctr"/>
                      <a:r>
                        <a:rPr lang="en-US" sz="1400" u="none" strike="noStrike" dirty="0"/>
                        <a:t>CPI </a:t>
                      </a:r>
                      <a:endParaRPr lang="en-US" sz="1400" u="none" strike="noStrike" dirty="0" smtClean="0"/>
                    </a:p>
                    <a:p>
                      <a:pPr algn="ctr" fontAlgn="ctr"/>
                      <a:r>
                        <a:rPr lang="en-US" sz="1400" u="none" strike="noStrike" dirty="0" smtClean="0"/>
                        <a:t>growth</a:t>
                      </a:r>
                      <a:endParaRPr lang="en-US" sz="1400" b="0" i="0" u="none" strike="noStrike" dirty="0">
                        <a:solidFill>
                          <a:srgbClr val="000000"/>
                        </a:solidFill>
                        <a:latin typeface="+mn-lt"/>
                      </a:endParaRPr>
                    </a:p>
                  </a:txBody>
                  <a:tcPr marL="9525" marR="9525" marT="9525" marB="0" anchor="ctr"/>
                </a:tc>
                <a:tc>
                  <a:txBody>
                    <a:bodyPr/>
                    <a:lstStyle/>
                    <a:p>
                      <a:pPr algn="ctr" fontAlgn="ctr"/>
                      <a:r>
                        <a:rPr lang="en-US" sz="1400" u="none" strike="noStrike" dirty="0" smtClean="0"/>
                        <a:t>Unemployment</a:t>
                      </a:r>
                      <a:endParaRPr lang="en-US" sz="1400" b="0" i="0" u="none" strike="noStrike" dirty="0" smtClean="0">
                        <a:solidFill>
                          <a:srgbClr val="000000"/>
                        </a:solidFill>
                        <a:latin typeface="+mn-lt"/>
                      </a:endParaRPr>
                    </a:p>
                  </a:txBody>
                  <a:tcPr marL="9525" marR="9525" marT="9525" marB="0" anchor="ctr"/>
                </a:tc>
                <a:tc>
                  <a:txBody>
                    <a:bodyPr/>
                    <a:lstStyle/>
                    <a:p>
                      <a:pPr algn="ctr" fontAlgn="ctr"/>
                      <a:r>
                        <a:rPr lang="en-US" sz="1400" u="none" strike="noStrike" dirty="0"/>
                        <a:t>Fiscal </a:t>
                      </a:r>
                      <a:endParaRPr lang="en-US" sz="1400" u="none" strike="noStrike" dirty="0" smtClean="0"/>
                    </a:p>
                    <a:p>
                      <a:pPr algn="ctr" fontAlgn="ctr"/>
                      <a:r>
                        <a:rPr lang="en-US" sz="1400" u="none" strike="noStrike" dirty="0" smtClean="0"/>
                        <a:t>deficit/GDP</a:t>
                      </a:r>
                      <a:endParaRPr lang="en-US" sz="1400" b="0" i="0" u="none" strike="noStrike" dirty="0" smtClean="0">
                        <a:solidFill>
                          <a:srgbClr val="000000"/>
                        </a:solidFill>
                        <a:latin typeface="+mn-lt"/>
                      </a:endParaRPr>
                    </a:p>
                  </a:txBody>
                  <a:tcPr marL="9525" marR="9525" marT="9525" marB="0" anchor="ctr"/>
                </a:tc>
              </a:tr>
              <a:tr h="328594">
                <a:tc>
                  <a:txBody>
                    <a:bodyPr/>
                    <a:lstStyle/>
                    <a:p>
                      <a:pPr algn="l" fontAlgn="ctr"/>
                      <a:r>
                        <a:rPr lang="en-US" sz="1400" u="none" strike="noStrike"/>
                        <a:t>US</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-2.5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-0.4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9.7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9.9 </a:t>
                      </a:r>
                      <a:endParaRPr lang="en-US" altLang="zh-CN" sz="1400" b="0" i="0" u="none" strike="noStrike">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sz="1400" u="none" strike="noStrike" dirty="0" smtClean="0"/>
                        <a:t>  Brazil</a:t>
                      </a:r>
                      <a:endParaRPr 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-0.3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4.9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6.8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3.4 </a:t>
                      </a:r>
                      <a:endParaRPr lang="en-US" altLang="zh-CN" sz="1400" b="0" i="0" u="none" strike="noStrike">
                        <a:solidFill>
                          <a:srgbClr val="000000"/>
                        </a:solidFill>
                        <a:latin typeface="+mn-lt"/>
                      </a:endParaRPr>
                    </a:p>
                  </a:txBody>
                  <a:tcPr marL="9525" marR="9525" marT="9525" marB="0" anchor="ctr"/>
                </a:tc>
              </a:tr>
              <a:tr h="328594">
                <a:tc>
                  <a:txBody>
                    <a:bodyPr/>
                    <a:lstStyle/>
                    <a:p>
                      <a:pPr algn="l" fontAlgn="ctr"/>
                      <a:r>
                        <a:rPr lang="en-US" sz="1400" u="none" strike="noStrike"/>
                        <a:t>UK</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-4.7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2.2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7.8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12.2 </a:t>
                      </a:r>
                      <a:endParaRPr lang="en-US" altLang="zh-CN" sz="1400" b="0" i="0" u="none" strike="noStrike">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sz="1400" u="none" strike="noStrike" dirty="0" smtClean="0"/>
                        <a:t>  Argentina</a:t>
                      </a:r>
                      <a:endParaRPr 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0.7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6.3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8.4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0.6 </a:t>
                      </a:r>
                      <a:endParaRPr lang="en-US" altLang="zh-CN" sz="1400" b="0" i="0" u="none" strike="noStrike">
                        <a:solidFill>
                          <a:srgbClr val="000000"/>
                        </a:solidFill>
                        <a:latin typeface="+mn-lt"/>
                      </a:endParaRPr>
                    </a:p>
                  </a:txBody>
                  <a:tcPr marL="9525" marR="9525" marT="9525" marB="0" anchor="ctr"/>
                </a:tc>
              </a:tr>
              <a:tr h="328594">
                <a:tc>
                  <a:txBody>
                    <a:bodyPr/>
                    <a:lstStyle/>
                    <a:p>
                      <a:pPr algn="l" fontAlgn="ctr"/>
                      <a:r>
                        <a:rPr lang="en-US" sz="1400" u="none" strike="noStrike"/>
                        <a:t>Japan</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-5.3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-1.4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5.1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7.4 </a:t>
                      </a:r>
                      <a:endParaRPr lang="en-US" altLang="zh-CN" sz="1400" b="0" i="0" u="none" strike="noStrike">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altLang="zh-CN" sz="1400" b="0" i="0" u="none" strike="noStrike" dirty="0" smtClean="0">
                          <a:solidFill>
                            <a:srgbClr val="000000"/>
                          </a:solidFill>
                          <a:latin typeface="+mn-lt"/>
                        </a:rPr>
                        <a:t>  Mexico</a:t>
                      </a:r>
                      <a:endParaRPr lang="zh-CN" alt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-6.8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5.3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4.8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2.3 </a:t>
                      </a:r>
                      <a:endParaRPr lang="en-US" altLang="zh-CN" sz="1400" b="0" i="0" u="none" strike="noStrike">
                        <a:solidFill>
                          <a:srgbClr val="000000"/>
                        </a:solidFill>
                        <a:latin typeface="+mn-lt"/>
                      </a:endParaRPr>
                    </a:p>
                  </a:txBody>
                  <a:tcPr marL="9525" marR="9525" marT="9525" marB="0" anchor="ctr"/>
                </a:tc>
              </a:tr>
              <a:tr h="328594">
                <a:tc>
                  <a:txBody>
                    <a:bodyPr/>
                    <a:lstStyle/>
                    <a:p>
                      <a:pPr algn="l" fontAlgn="ctr"/>
                      <a:r>
                        <a:rPr lang="en-US" sz="1400" u="none" strike="noStrike"/>
                        <a:t>France</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-2.2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0.1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10.0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7.9 </a:t>
                      </a:r>
                      <a:endParaRPr lang="en-US" altLang="zh-CN" sz="1400" b="0" i="0" u="none" strike="noStrike">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sz="1400" u="none" strike="noStrike" dirty="0" smtClean="0"/>
                        <a:t>  Korea</a:t>
                      </a:r>
                      <a:endParaRPr 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0.5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2.7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4.8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4.0 </a:t>
                      </a:r>
                      <a:endParaRPr lang="en-US" altLang="zh-CN" sz="1400" b="0" i="0" u="none" strike="noStrike">
                        <a:solidFill>
                          <a:srgbClr val="000000"/>
                        </a:solidFill>
                        <a:latin typeface="+mn-lt"/>
                      </a:endParaRPr>
                    </a:p>
                  </a:txBody>
                  <a:tcPr marL="9525" marR="9525" marT="9525" marB="0" anchor="ctr"/>
                </a:tc>
              </a:tr>
              <a:tr h="328594">
                <a:tc>
                  <a:txBody>
                    <a:bodyPr/>
                    <a:lstStyle/>
                    <a:p>
                      <a:pPr algn="l" fontAlgn="ctr"/>
                      <a:r>
                        <a:rPr lang="en-US" sz="1400" u="none" strike="noStrike"/>
                        <a:t>Germany</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-4.9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0.4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8.2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3.2 </a:t>
                      </a:r>
                      <a:endParaRPr lang="en-US" altLang="zh-CN" sz="1400" b="0" i="0" u="none" strike="noStrike">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sz="1400" u="none" strike="noStrike" dirty="0" smtClean="0"/>
                        <a:t>  Indonesia</a:t>
                      </a:r>
                      <a:endParaRPr 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4.6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4.8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8.1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1.4 </a:t>
                      </a:r>
                      <a:endParaRPr lang="en-US" altLang="zh-CN" sz="1400" b="0" i="0" u="none" strike="noStrike">
                        <a:solidFill>
                          <a:srgbClr val="000000"/>
                        </a:solidFill>
                        <a:latin typeface="+mn-lt"/>
                      </a:endParaRPr>
                    </a:p>
                  </a:txBody>
                  <a:tcPr marL="9525" marR="9525" marT="9525" marB="0" anchor="ctr"/>
                </a:tc>
              </a:tr>
              <a:tr h="328594">
                <a:tc>
                  <a:txBody>
                    <a:bodyPr/>
                    <a:lstStyle/>
                    <a:p>
                      <a:pPr algn="l" fontAlgn="ctr"/>
                      <a:r>
                        <a:rPr lang="en-US" sz="1400" u="none" strike="noStrike"/>
                        <a:t>Canada</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-2.5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0.3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8.3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3.1 </a:t>
                      </a:r>
                      <a:endParaRPr lang="en-US" altLang="zh-CN" sz="1400" b="0" i="0" u="none" strike="noStrike">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sz="1400" u="none" strike="noStrike" dirty="0" smtClean="0"/>
                        <a:t>  India</a:t>
                      </a:r>
                      <a:endParaRPr 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6.5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10.7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10.7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8.0 </a:t>
                      </a:r>
                      <a:endParaRPr lang="en-US" altLang="zh-CN" sz="1400" b="0" i="0" u="none" strike="noStrike">
                        <a:solidFill>
                          <a:srgbClr val="000000"/>
                        </a:solidFill>
                        <a:latin typeface="+mn-lt"/>
                      </a:endParaRPr>
                    </a:p>
                  </a:txBody>
                  <a:tcPr marL="9525" marR="9525" marT="9525" marB="0" anchor="ctr"/>
                </a:tc>
              </a:tr>
              <a:tr h="328594">
                <a:tc>
                  <a:txBody>
                    <a:bodyPr/>
                    <a:lstStyle/>
                    <a:p>
                      <a:pPr algn="l" fontAlgn="ctr"/>
                      <a:r>
                        <a:rPr lang="en-US" sz="1400" u="none" strike="noStrike"/>
                        <a:t>Italy</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-4.8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0.8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7.8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5.0 </a:t>
                      </a:r>
                      <a:endParaRPr lang="en-US" altLang="zh-CN" sz="1400" b="0" i="0" u="none" strike="noStrike">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sz="1400" u="none" strike="noStrike" dirty="0" smtClean="0"/>
                        <a:t>  Saudi </a:t>
                      </a:r>
                      <a:r>
                        <a:rPr lang="en-US" sz="1400" u="none" strike="noStrike" dirty="0"/>
                        <a:t>Arabia</a:t>
                      </a:r>
                      <a:endParaRPr 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0.2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5.0 </a:t>
                      </a:r>
                      <a:endParaRPr lang="en-US" altLang="zh-CN" sz="1400" b="0" i="0" u="none" strike="noStrike">
                        <a:solidFill>
                          <a:srgbClr val="000000"/>
                        </a:solidFill>
                        <a:latin typeface="+mn-lt"/>
                      </a:endParaRPr>
                    </a:p>
                  </a:txBody>
                  <a:tcPr marL="9525" marR="9525" marT="9525" marB="0" anchor="ctr"/>
                </a:tc>
                <a:tc>
                  <a:txBody>
                    <a:bodyPr/>
                    <a:lstStyle/>
                    <a:p>
                      <a:pPr algn="l" fontAlgn="ctr"/>
                      <a:r>
                        <a:rPr lang="en-US" sz="1400" u="none" strike="noStrike"/>
                        <a:t>n.a. </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3.2 </a:t>
                      </a:r>
                      <a:endParaRPr lang="en-US" altLang="zh-CN" sz="1400" b="0" i="0" u="none" strike="noStrike">
                        <a:solidFill>
                          <a:srgbClr val="000000"/>
                        </a:solidFill>
                        <a:latin typeface="+mn-lt"/>
                      </a:endParaRPr>
                    </a:p>
                  </a:txBody>
                  <a:tcPr marL="9525" marR="9525" marT="9525" marB="0" anchor="ctr"/>
                </a:tc>
              </a:tr>
              <a:tr h="328594">
                <a:tc>
                  <a:txBody>
                    <a:bodyPr/>
                    <a:lstStyle/>
                    <a:p>
                      <a:pPr algn="l" fontAlgn="ctr"/>
                      <a:r>
                        <a:rPr lang="en-US" sz="1400" u="none" strike="noStrike"/>
                        <a:t>Russia</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-8.0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11.7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8.2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7.2 </a:t>
                      </a:r>
                      <a:endParaRPr lang="en-US" altLang="zh-CN" sz="1400" b="0" i="0" u="none" strike="noStrike">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sz="1400" u="none" strike="noStrike" dirty="0" smtClean="0"/>
                        <a:t>  South </a:t>
                      </a:r>
                      <a:r>
                        <a:rPr lang="en-US" sz="1400" u="none" strike="noStrike" dirty="0"/>
                        <a:t>Africa</a:t>
                      </a:r>
                      <a:endParaRPr 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-1.8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7.1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24.3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6.0 </a:t>
                      </a:r>
                      <a:endParaRPr lang="en-US" altLang="zh-CN" sz="1400" b="0" i="0" u="none" strike="noStrike">
                        <a:solidFill>
                          <a:srgbClr val="000000"/>
                        </a:solidFill>
                        <a:latin typeface="+mn-lt"/>
                      </a:endParaRPr>
                    </a:p>
                  </a:txBody>
                  <a:tcPr marL="9525" marR="9525" marT="9525" marB="0" anchor="ctr"/>
                </a:tc>
              </a:tr>
              <a:tr h="328594">
                <a:tc>
                  <a:txBody>
                    <a:bodyPr/>
                    <a:lstStyle/>
                    <a:p>
                      <a:pPr algn="l" fontAlgn="ctr"/>
                      <a:r>
                        <a:rPr lang="en-US" sz="1400" u="none" strike="noStrike"/>
                        <a:t>Austrilia</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0.9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1.8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5.3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3.8 </a:t>
                      </a:r>
                      <a:endParaRPr lang="en-US" altLang="zh-CN" sz="1400" b="0" i="0" u="none" strike="noStrike">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sz="1400" u="none" strike="noStrike" dirty="0" smtClean="0"/>
                        <a:t>  Turkey</a:t>
                      </a:r>
                      <a:endParaRPr 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-5.9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6.3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13.0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5.4 </a:t>
                      </a:r>
                      <a:endParaRPr lang="en-US" altLang="zh-CN" sz="1400" b="0" i="0" u="none" strike="noStrike">
                        <a:solidFill>
                          <a:srgbClr val="000000"/>
                        </a:solidFill>
                        <a:latin typeface="+mn-lt"/>
                      </a:endParaRPr>
                    </a:p>
                  </a:txBody>
                  <a:tcPr marL="9525" marR="9525" marT="9525" marB="0" anchor="ctr"/>
                </a:tc>
              </a:tr>
              <a:tr h="328594">
                <a:tc>
                  <a:txBody>
                    <a:bodyPr/>
                    <a:lstStyle/>
                    <a:p>
                      <a:pPr algn="l" fontAlgn="ctr"/>
                      <a:r>
                        <a:rPr lang="en-US" sz="1400" u="none" strike="noStrike"/>
                        <a:t>China</a:t>
                      </a:r>
                      <a:endParaRPr lang="en-US"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dirty="0" smtClean="0"/>
                        <a:t>9.1 </a:t>
                      </a:r>
                      <a:endParaRPr lang="en-US" altLang="zh-CN" sz="1400" b="0" i="0" u="none" strike="noStrike" dirty="0">
                        <a:solidFill>
                          <a:srgbClr val="000000"/>
                        </a:solidFill>
                        <a:latin typeface="+mn-lt"/>
                      </a:endParaRPr>
                    </a:p>
                  </a:txBody>
                  <a:tcPr marL="9525" marR="9525" marT="9525" marB="0" anchor="ctr"/>
                </a:tc>
                <a:tc>
                  <a:txBody>
                    <a:bodyPr/>
                    <a:lstStyle/>
                    <a:p>
                      <a:pPr algn="r" fontAlgn="ctr"/>
                      <a:r>
                        <a:rPr lang="en-US" altLang="zh-CN" sz="1400" u="none" strike="noStrike" dirty="0"/>
                        <a:t>-</a:t>
                      </a:r>
                      <a:r>
                        <a:rPr lang="en-US" altLang="zh-CN" sz="1400" u="none" strike="noStrike" dirty="0" smtClean="0"/>
                        <a:t>0.7 </a:t>
                      </a:r>
                      <a:endParaRPr lang="en-US" altLang="zh-CN" sz="1400" b="0" i="0" u="none" strike="noStrike" dirty="0">
                        <a:solidFill>
                          <a:srgbClr val="000000"/>
                        </a:solidFill>
                        <a:latin typeface="+mn-lt"/>
                      </a:endParaRPr>
                    </a:p>
                  </a:txBody>
                  <a:tcPr marL="9525" marR="9525" marT="9525" marB="0" anchor="ctr"/>
                </a:tc>
                <a:tc>
                  <a:txBody>
                    <a:bodyPr/>
                    <a:lstStyle/>
                    <a:p>
                      <a:pPr algn="r" fontAlgn="ctr"/>
                      <a:r>
                        <a:rPr lang="en-US" altLang="zh-CN" sz="1400" u="none" strike="noStrike" dirty="0"/>
                        <a:t>4.3 </a:t>
                      </a:r>
                      <a:endParaRPr lang="en-US" altLang="zh-CN" sz="1400" b="0" i="0" u="none" strike="noStrike" dirty="0">
                        <a:solidFill>
                          <a:srgbClr val="000000"/>
                        </a:solidFill>
                        <a:latin typeface="+mn-lt"/>
                      </a:endParaRPr>
                    </a:p>
                  </a:txBody>
                  <a:tcPr marL="9525" marR="9525" marT="9525" marB="0" anchor="ctr"/>
                </a:tc>
                <a:tc>
                  <a:txBody>
                    <a:bodyPr/>
                    <a:lstStyle/>
                    <a:p>
                      <a:pPr algn="r" fontAlgn="ctr"/>
                      <a:r>
                        <a:rPr lang="en-US" altLang="zh-CN" sz="1400" u="none" strike="noStrike" dirty="0"/>
                        <a:t>1</a:t>
                      </a:r>
                      <a:r>
                        <a:rPr lang="en-US" altLang="zh-CN" sz="1400" u="none" strike="noStrike" dirty="0" smtClean="0"/>
                        <a:t>.8 </a:t>
                      </a:r>
                      <a:endParaRPr lang="en-US" altLang="zh-CN" sz="1400" b="0" i="0" u="none" strike="noStrike" dirty="0">
                        <a:solidFill>
                          <a:srgbClr val="000000"/>
                        </a:solidFill>
                        <a:latin typeface="+mn-lt"/>
                      </a:endParaRPr>
                    </a:p>
                  </a:txBody>
                  <a:tcPr marL="9525" marR="9525" marT="9525" marB="0" anchor="ctr">
                    <a:lnR w="12700" cap="flat" cmpd="sng" algn="ctr">
                      <a:solidFill>
                        <a:schemeClr val="accent1"/>
                      </a:solidFill>
                      <a:prstDash val="solid"/>
                      <a:round/>
                      <a:headEnd type="none" w="med" len="med"/>
                      <a:tailEnd type="none" w="med" len="med"/>
                    </a:lnR>
                  </a:tcPr>
                </a:tc>
                <a:tc>
                  <a:txBody>
                    <a:bodyPr/>
                    <a:lstStyle/>
                    <a:p>
                      <a:pPr algn="l" fontAlgn="ctr"/>
                      <a:r>
                        <a:rPr lang="en-US" sz="1400" u="none" strike="noStrike" dirty="0" smtClean="0"/>
                        <a:t>  EU</a:t>
                      </a:r>
                      <a:endParaRPr lang="en-US" sz="1400" b="0" i="0" u="none" strike="noStrike" dirty="0">
                        <a:solidFill>
                          <a:srgbClr val="000000"/>
                        </a:solidFill>
                        <a:latin typeface="+mn-lt"/>
                      </a:endParaRPr>
                    </a:p>
                  </a:txBody>
                  <a:tcPr marL="9525" marR="9525" marT="9525" marB="0" anchor="ctr">
                    <a:lnL w="12700" cap="flat" cmpd="sng" algn="ctr">
                      <a:solidFill>
                        <a:schemeClr val="accent1"/>
                      </a:solidFill>
                      <a:prstDash val="solid"/>
                      <a:round/>
                      <a:headEnd type="none" w="med" len="med"/>
                      <a:tailEnd type="none" w="med" len="med"/>
                    </a:lnL>
                  </a:tcPr>
                </a:tc>
                <a:tc>
                  <a:txBody>
                    <a:bodyPr/>
                    <a:lstStyle/>
                    <a:p>
                      <a:pPr algn="r" fontAlgn="ctr"/>
                      <a:r>
                        <a:rPr lang="en-US" altLang="zh-CN" sz="1400" u="none" strike="noStrike"/>
                        <a:t>-3.9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0.3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a:t>10.0 </a:t>
                      </a:r>
                      <a:endParaRPr lang="en-US" altLang="zh-CN" sz="1400" b="0" i="0" u="none" strike="noStrike">
                        <a:solidFill>
                          <a:srgbClr val="000000"/>
                        </a:solidFill>
                        <a:latin typeface="+mn-lt"/>
                      </a:endParaRPr>
                    </a:p>
                  </a:txBody>
                  <a:tcPr marL="9525" marR="9525" marT="9525" marB="0" anchor="ctr"/>
                </a:tc>
                <a:tc>
                  <a:txBody>
                    <a:bodyPr/>
                    <a:lstStyle/>
                    <a:p>
                      <a:pPr algn="r" fontAlgn="ctr"/>
                      <a:r>
                        <a:rPr lang="en-US" altLang="zh-CN" sz="1400" u="none" strike="noStrike" dirty="0"/>
                        <a:t>6.3 </a:t>
                      </a:r>
                      <a:endParaRPr lang="en-US" altLang="zh-CN" sz="1400" b="0" i="0" u="none" strike="noStrike" dirty="0">
                        <a:solidFill>
                          <a:srgbClr val="000000"/>
                        </a:solidFill>
                        <a:latin typeface="+mn-lt"/>
                      </a:endParaRPr>
                    </a:p>
                  </a:txBody>
                  <a:tcPr marL="9525" marR="9525" marT="9525" marB="0" anchor="ctr"/>
                </a:tc>
              </a:tr>
            </a:tbl>
          </a:graphicData>
        </a:graphic>
      </p:graphicFrame>
      <p:sp>
        <p:nvSpPr>
          <p:cNvPr id="16512" name="TextBox 5"/>
          <p:cNvSpPr txBox="1">
            <a:spLocks noChangeArrowheads="1"/>
          </p:cNvSpPr>
          <p:nvPr/>
        </p:nvSpPr>
        <p:spPr bwMode="auto">
          <a:xfrm>
            <a:off x="0" y="5643563"/>
            <a:ext cx="6929438" cy="461962"/>
          </a:xfrm>
          <a:prstGeom prst="rect">
            <a:avLst/>
          </a:prstGeom>
          <a:noFill/>
          <a:ln w="9525">
            <a:noFill/>
            <a:miter lim="800000"/>
            <a:headEnd/>
            <a:tailEnd/>
          </a:ln>
        </p:spPr>
        <p:txBody>
          <a:bodyPr>
            <a:spAutoFit/>
          </a:bodyPr>
          <a:lstStyle/>
          <a:p>
            <a:r>
              <a:rPr lang="en-US" altLang="zh-CN" sz="1200">
                <a:latin typeface="Calibri" pitchFamily="34" charset="0"/>
              </a:rPr>
              <a:t>Note: China’s unemployment data is cited from Work Report of Government (2010).</a:t>
            </a:r>
          </a:p>
          <a:p>
            <a:r>
              <a:rPr lang="en-US" altLang="zh-CN" sz="1200">
                <a:latin typeface="Calibri" pitchFamily="34" charset="0"/>
              </a:rPr>
              <a:t>Data Source: The Economist, Feb. 20th-26th 2010, pp. 89-90. </a:t>
            </a:r>
            <a:endParaRPr lang="zh-CN" altLang="en-US" sz="120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标题 1"/>
          <p:cNvSpPr>
            <a:spLocks noGrp="1"/>
          </p:cNvSpPr>
          <p:nvPr>
            <p:ph type="title"/>
          </p:nvPr>
        </p:nvSpPr>
        <p:spPr/>
        <p:txBody>
          <a:bodyPr/>
          <a:lstStyle/>
          <a:p>
            <a:r>
              <a:rPr lang="en-US" altLang="zh-CN" smtClean="0"/>
              <a:t>Questions to be Addressed</a:t>
            </a:r>
            <a:endParaRPr lang="zh-CN" altLang="en-US" smtClean="0"/>
          </a:p>
        </p:txBody>
      </p:sp>
      <p:sp>
        <p:nvSpPr>
          <p:cNvPr id="3" name="内容占位符 2"/>
          <p:cNvSpPr>
            <a:spLocks noGrp="1"/>
          </p:cNvSpPr>
          <p:nvPr>
            <p:ph idx="1"/>
          </p:nvPr>
        </p:nvSpPr>
        <p:spPr/>
        <p:txBody>
          <a:bodyPr rtlCol="0">
            <a:normAutofit fontScale="92500"/>
          </a:bodyPr>
          <a:lstStyle/>
          <a:p>
            <a:pPr fontAlgn="auto">
              <a:spcAft>
                <a:spcPts val="0"/>
              </a:spcAft>
              <a:buFont typeface="Arial" pitchFamily="34" charset="0"/>
              <a:buChar char="•"/>
              <a:defRPr/>
            </a:pPr>
            <a:r>
              <a:rPr lang="en-US" altLang="zh-CN" dirty="0" smtClean="0"/>
              <a:t>What are the reactions of countries around world when facing financial crisis triggered in US?</a:t>
            </a:r>
          </a:p>
          <a:p>
            <a:pPr fontAlgn="auto">
              <a:spcAft>
                <a:spcPts val="0"/>
              </a:spcAft>
              <a:buFont typeface="Arial" pitchFamily="34" charset="0"/>
              <a:buChar char="•"/>
              <a:defRPr/>
            </a:pPr>
            <a:r>
              <a:rPr lang="en-US" altLang="zh-CN" dirty="0" smtClean="0"/>
              <a:t>How does China deal with the crisis?</a:t>
            </a:r>
          </a:p>
          <a:p>
            <a:pPr fontAlgn="auto">
              <a:spcAft>
                <a:spcPts val="0"/>
              </a:spcAft>
              <a:buFont typeface="Arial" pitchFamily="34" charset="0"/>
              <a:buChar char="•"/>
              <a:defRPr/>
            </a:pPr>
            <a:r>
              <a:rPr lang="en-US" altLang="zh-CN" dirty="0" smtClean="0"/>
              <a:t>Why does China react so rapidly and successfully? </a:t>
            </a:r>
          </a:p>
          <a:p>
            <a:pPr fontAlgn="auto">
              <a:spcAft>
                <a:spcPts val="0"/>
              </a:spcAft>
              <a:buFont typeface="Arial" pitchFamily="34" charset="0"/>
              <a:buChar char="•"/>
              <a:defRPr/>
            </a:pPr>
            <a:r>
              <a:rPr lang="en-US" altLang="zh-CN" dirty="0" smtClean="0"/>
              <a:t>What are the implications drawing from China’s actions?</a:t>
            </a:r>
          </a:p>
          <a:p>
            <a:pPr fontAlgn="auto">
              <a:spcAft>
                <a:spcPts val="0"/>
              </a:spcAft>
              <a:buFont typeface="Arial" pitchFamily="34" charset="0"/>
              <a:buChar char="•"/>
              <a:defRPr/>
            </a:pPr>
            <a:r>
              <a:rPr lang="en-US" altLang="zh-CN" dirty="0" smtClean="0"/>
              <a:t>How does China spur its transition of development model in post-crisis era?</a:t>
            </a: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p:nvPr>
        </p:nvSpPr>
        <p:spPr/>
        <p:txBody>
          <a:bodyPr/>
          <a:lstStyle/>
          <a:p>
            <a:r>
              <a:rPr lang="en-US" altLang="zh-CN" smtClean="0"/>
              <a:t>Agenda</a:t>
            </a:r>
            <a:endParaRPr lang="zh-CN" altLang="en-US" smtClean="0"/>
          </a:p>
        </p:txBody>
      </p:sp>
      <p:sp>
        <p:nvSpPr>
          <p:cNvPr id="3" name="内容占位符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altLang="zh-CN" dirty="0" smtClean="0"/>
              <a:t>Chinese Way to Deal with International Financial Crisis</a:t>
            </a:r>
          </a:p>
          <a:p>
            <a:pPr fontAlgn="auto">
              <a:spcAft>
                <a:spcPts val="0"/>
              </a:spcAft>
              <a:buFont typeface="Arial" pitchFamily="34" charset="0"/>
              <a:buChar char="•"/>
              <a:defRPr/>
            </a:pPr>
            <a:r>
              <a:rPr lang="en-US" altLang="zh-CN" dirty="0" smtClean="0"/>
              <a:t>Post-evaluation of International Financial Crisis</a:t>
            </a:r>
          </a:p>
          <a:p>
            <a:pPr fontAlgn="auto">
              <a:spcAft>
                <a:spcPts val="0"/>
              </a:spcAft>
              <a:buFont typeface="Arial" pitchFamily="34" charset="0"/>
              <a:buChar char="•"/>
              <a:defRPr/>
            </a:pPr>
            <a:r>
              <a:rPr lang="en-US" altLang="zh-CN" dirty="0" smtClean="0"/>
              <a:t>China’s Experiences of Cope with International Financial Crisis</a:t>
            </a:r>
          </a:p>
          <a:p>
            <a:pPr fontAlgn="auto">
              <a:spcAft>
                <a:spcPts val="0"/>
              </a:spcAft>
              <a:buFont typeface="Arial" pitchFamily="34" charset="0"/>
              <a:buChar char="•"/>
              <a:defRPr/>
            </a:pPr>
            <a:r>
              <a:rPr lang="en-US" altLang="zh-CN" dirty="0" smtClean="0"/>
              <a:t>From Accelerating Development to Accelerating Transition</a:t>
            </a:r>
          </a:p>
          <a:p>
            <a:pPr fontAlgn="auto">
              <a:spcAft>
                <a:spcPts val="0"/>
              </a:spcAft>
              <a:buFont typeface="Arial" pitchFamily="34" charset="0"/>
              <a:buChar char="•"/>
              <a:defRPr/>
            </a:pPr>
            <a:r>
              <a:rPr lang="en-US" altLang="zh-CN" dirty="0" smtClean="0"/>
              <a:t>Conclusion</a:t>
            </a:r>
          </a:p>
          <a:p>
            <a:pPr fontAlgn="auto">
              <a:spcAft>
                <a:spcPts val="0"/>
              </a:spcAft>
              <a:buFont typeface="Arial" pitchFamily="34" charset="0"/>
              <a:buChar char="•"/>
              <a:defRPr/>
            </a:pP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Chinese Way to Response to International Financial Crisis </a:t>
            </a:r>
            <a:endParaRPr lang="zh-CN" altLang="en-US" dirty="0"/>
          </a:p>
        </p:txBody>
      </p:sp>
      <p:sp>
        <p:nvSpPr>
          <p:cNvPr id="3" name="内容占位符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altLang="zh-CN" dirty="0" smtClean="0"/>
              <a:t>China’s new deal: fighting with international financial crisis</a:t>
            </a:r>
          </a:p>
          <a:p>
            <a:pPr lvl="1" fontAlgn="auto">
              <a:spcAft>
                <a:spcPts val="0"/>
              </a:spcAft>
              <a:buFont typeface="Arial" pitchFamily="34" charset="0"/>
              <a:buChar char="–"/>
              <a:defRPr/>
            </a:pPr>
            <a:r>
              <a:rPr lang="en-US" altLang="zh-CN" dirty="0" smtClean="0"/>
              <a:t>Compare with 1998 Asia Financial Crisis</a:t>
            </a:r>
          </a:p>
          <a:p>
            <a:pPr lvl="2" fontAlgn="auto">
              <a:spcAft>
                <a:spcPts val="0"/>
              </a:spcAft>
              <a:buFont typeface="Arial" pitchFamily="34" charset="0"/>
              <a:buChar char="•"/>
              <a:defRPr/>
            </a:pPr>
            <a:r>
              <a:rPr lang="en-US" altLang="zh-CN" dirty="0" smtClean="0"/>
              <a:t>Threat</a:t>
            </a:r>
          </a:p>
          <a:p>
            <a:pPr lvl="3" fontAlgn="auto">
              <a:spcAft>
                <a:spcPts val="0"/>
              </a:spcAft>
              <a:buFont typeface="Arial" pitchFamily="34" charset="0"/>
              <a:buChar char="–"/>
              <a:defRPr/>
            </a:pPr>
            <a:r>
              <a:rPr lang="en-US" altLang="zh-CN" dirty="0" smtClean="0"/>
              <a:t>Huge external shock: lower external demands</a:t>
            </a:r>
          </a:p>
          <a:p>
            <a:pPr lvl="2" fontAlgn="auto">
              <a:spcAft>
                <a:spcPts val="0"/>
              </a:spcAft>
              <a:buFont typeface="Arial" pitchFamily="34" charset="0"/>
              <a:buChar char="•"/>
              <a:defRPr/>
            </a:pPr>
            <a:r>
              <a:rPr lang="en-US" altLang="zh-CN" dirty="0" smtClean="0"/>
              <a:t>Strength</a:t>
            </a:r>
          </a:p>
          <a:p>
            <a:pPr lvl="3" fontAlgn="auto">
              <a:spcAft>
                <a:spcPts val="0"/>
              </a:spcAft>
              <a:buFont typeface="Arial" pitchFamily="34" charset="0"/>
              <a:buChar char="–"/>
              <a:defRPr/>
            </a:pPr>
            <a:r>
              <a:rPr lang="en-US" altLang="zh-CN" dirty="0" smtClean="0"/>
              <a:t>GDP is 2.5 times of 1998 in 2008</a:t>
            </a:r>
          </a:p>
          <a:p>
            <a:pPr lvl="3" fontAlgn="auto">
              <a:spcAft>
                <a:spcPts val="0"/>
              </a:spcAft>
              <a:buFont typeface="Arial" pitchFamily="34" charset="0"/>
              <a:buChar char="–"/>
              <a:defRPr/>
            </a:pPr>
            <a:r>
              <a:rPr lang="en-US" altLang="zh-CN" dirty="0" smtClean="0"/>
              <a:t>Foreign reserve is 13 times of 1998 in 2008</a:t>
            </a:r>
          </a:p>
          <a:p>
            <a:pPr lvl="3" fontAlgn="auto">
              <a:spcAft>
                <a:spcPts val="0"/>
              </a:spcAft>
              <a:buFont typeface="Arial" pitchFamily="34" charset="0"/>
              <a:buChar char="–"/>
              <a:defRPr/>
            </a:pPr>
            <a:r>
              <a:rPr lang="en-US" altLang="zh-CN" dirty="0" smtClean="0"/>
              <a:t>Rate of return on sales of SOEs is 3 times of 1998 in 2008</a:t>
            </a:r>
          </a:p>
          <a:p>
            <a:pPr lvl="3" fontAlgn="auto">
              <a:spcAft>
                <a:spcPts val="0"/>
              </a:spcAft>
              <a:buFont typeface="Arial" pitchFamily="34" charset="0"/>
              <a:buChar char="–"/>
              <a:defRPr/>
            </a:pPr>
            <a:r>
              <a:rPr lang="en-US" altLang="zh-CN" dirty="0" smtClean="0"/>
              <a:t>NPL (non-performing loan) is only 2-3%, and profit rate of state owned banks is 17% in 2008</a:t>
            </a:r>
          </a:p>
          <a:p>
            <a:pPr lvl="3" fontAlgn="auto">
              <a:spcAft>
                <a:spcPts val="0"/>
              </a:spcAft>
              <a:buFont typeface="Arial" pitchFamily="34" charset="0"/>
              <a:buChar char="–"/>
              <a:defRPr/>
            </a:pPr>
            <a:r>
              <a:rPr lang="en-US" altLang="zh-CN" dirty="0" smtClean="0"/>
              <a:t>Fiscal revenue is 6 times of 1998 in 2008</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Chinese Way to Response to International Financial Crisis </a:t>
            </a:r>
            <a:endParaRPr lang="zh-CN" altLang="en-US" dirty="0"/>
          </a:p>
        </p:txBody>
      </p:sp>
      <p:sp>
        <p:nvSpPr>
          <p:cNvPr id="3" name="内容占位符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altLang="zh-CN" dirty="0" smtClean="0"/>
              <a:t>China’s new deal: fighting with international financial crisis</a:t>
            </a:r>
          </a:p>
          <a:p>
            <a:pPr lvl="1" fontAlgn="auto">
              <a:spcAft>
                <a:spcPts val="0"/>
              </a:spcAft>
              <a:buFont typeface="Arial" pitchFamily="34" charset="0"/>
              <a:buChar char="–"/>
              <a:defRPr/>
            </a:pPr>
            <a:r>
              <a:rPr lang="en-US" altLang="zh-CN" dirty="0" smtClean="0"/>
              <a:t>4 trillion fiscal stimulus package</a:t>
            </a:r>
          </a:p>
          <a:p>
            <a:pPr lvl="2" fontAlgn="auto">
              <a:spcAft>
                <a:spcPts val="0"/>
              </a:spcAft>
              <a:buFont typeface="Arial" pitchFamily="34" charset="0"/>
              <a:buChar char="•"/>
              <a:defRPr/>
            </a:pPr>
            <a:r>
              <a:rPr lang="en-US" altLang="zh-CN" dirty="0" smtClean="0"/>
              <a:t>5/11/2008, 10 policies to spur economic growth</a:t>
            </a:r>
          </a:p>
          <a:p>
            <a:pPr lvl="2" fontAlgn="auto">
              <a:spcAft>
                <a:spcPts val="0"/>
              </a:spcAft>
              <a:buFont typeface="Arial" pitchFamily="34" charset="0"/>
              <a:buChar char="•"/>
              <a:defRPr/>
            </a:pPr>
            <a:r>
              <a:rPr lang="en-US" altLang="zh-CN" dirty="0" smtClean="0"/>
              <a:t>12/2008, Central Economic Work Conference - spur economic growth, balance economic structure, expand domestic demand</a:t>
            </a:r>
          </a:p>
          <a:p>
            <a:pPr lvl="2" fontAlgn="auto">
              <a:spcAft>
                <a:spcPts val="0"/>
              </a:spcAft>
              <a:buFont typeface="Arial" pitchFamily="34" charset="0"/>
              <a:buChar char="•"/>
              <a:defRPr/>
            </a:pPr>
            <a:r>
              <a:rPr lang="en-US" altLang="zh-CN" dirty="0" smtClean="0"/>
              <a:t>03/2009, NPC annual assembly - expand domestic demand, keep growth, adjust structure, upgrade development level, focus on reform, more active, look on people’s livelihood and promote harmonious development (</a:t>
            </a:r>
            <a:r>
              <a:rPr lang="zh-CN" altLang="en-US" dirty="0" smtClean="0"/>
              <a:t>扩内需、保增长；调结构、上水平；抓改革、增活力；重民生、促和谐</a:t>
            </a:r>
            <a:r>
              <a:rPr lang="en-US" altLang="zh-CN" dirty="0" smtClean="0"/>
              <a:t>)</a:t>
            </a:r>
          </a:p>
          <a:p>
            <a:pPr lvl="2" fontAlgn="auto">
              <a:spcAft>
                <a:spcPts val="0"/>
              </a:spcAft>
              <a:buFont typeface="Arial" pitchFamily="34" charset="0"/>
              <a:buChar char="•"/>
              <a:defRPr/>
            </a:pPr>
            <a:r>
              <a:rPr lang="en-US" altLang="zh-CN" dirty="0" smtClean="0"/>
              <a:t>03/2009, 11 industrial revitalization plans</a:t>
            </a:r>
          </a:p>
          <a:p>
            <a:pPr lvl="2" fontAlgn="auto">
              <a:spcAft>
                <a:spcPts val="0"/>
              </a:spcAft>
              <a:buFont typeface="Arial" pitchFamily="34" charset="0"/>
              <a:buChar char="•"/>
              <a:defRPr/>
            </a:pPr>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normAutofit fontScale="90000"/>
          </a:bodyPr>
          <a:lstStyle/>
          <a:p>
            <a:pPr fontAlgn="auto">
              <a:spcAft>
                <a:spcPts val="0"/>
              </a:spcAft>
              <a:defRPr/>
            </a:pPr>
            <a:r>
              <a:rPr lang="en-US" altLang="zh-CN" dirty="0" smtClean="0"/>
              <a:t>Chinese Way to Response to International Financial Crisis </a:t>
            </a:r>
            <a:endParaRPr lang="zh-CN" altLang="en-US" dirty="0"/>
          </a:p>
        </p:txBody>
      </p:sp>
      <p:sp>
        <p:nvSpPr>
          <p:cNvPr id="3" name="内容占位符 2"/>
          <p:cNvSpPr>
            <a:spLocks noGrp="1"/>
          </p:cNvSpPr>
          <p:nvPr>
            <p:ph idx="1"/>
          </p:nvPr>
        </p:nvSpPr>
        <p:spPr/>
        <p:txBody>
          <a:bodyPr rtlCol="0">
            <a:normAutofit fontScale="92500" lnSpcReduction="10000"/>
          </a:bodyPr>
          <a:lstStyle/>
          <a:p>
            <a:pPr marL="342900" lvl="1" indent="-342900" fontAlgn="auto">
              <a:spcAft>
                <a:spcPts val="0"/>
              </a:spcAft>
              <a:buFont typeface="Arial" pitchFamily="34" charset="0"/>
              <a:buChar char="•"/>
              <a:defRPr/>
            </a:pPr>
            <a:r>
              <a:rPr lang="en-US" altLang="zh-CN" dirty="0" smtClean="0"/>
              <a:t>4 trillion fiscal stimulus package</a:t>
            </a:r>
          </a:p>
          <a:p>
            <a:pPr marL="742950" lvl="2" indent="-342900" fontAlgn="auto">
              <a:spcAft>
                <a:spcPts val="0"/>
              </a:spcAft>
              <a:buFont typeface="Arial" pitchFamily="34" charset="0"/>
              <a:buChar char="•"/>
              <a:defRPr/>
            </a:pPr>
            <a:r>
              <a:rPr lang="en-US" altLang="zh-CN" dirty="0" smtClean="0"/>
              <a:t>Four focuses</a:t>
            </a:r>
          </a:p>
          <a:p>
            <a:pPr marL="1200150" lvl="3" indent="-342900" fontAlgn="auto">
              <a:spcAft>
                <a:spcPts val="0"/>
              </a:spcAft>
              <a:buFont typeface="Arial" pitchFamily="34" charset="0"/>
              <a:buChar char="–"/>
              <a:defRPr/>
            </a:pPr>
            <a:r>
              <a:rPr lang="en-US" altLang="zh-CN" dirty="0" smtClean="0"/>
              <a:t>Government investment: 4 trillion in two years, of which, 1.18 trillion is fiscal expenditure</a:t>
            </a:r>
          </a:p>
          <a:p>
            <a:pPr marL="1200150" lvl="3" indent="-342900" fontAlgn="auto">
              <a:spcAft>
                <a:spcPts val="0"/>
              </a:spcAft>
              <a:buFont typeface="Arial" pitchFamily="34" charset="0"/>
              <a:buChar char="–"/>
              <a:defRPr/>
            </a:pPr>
            <a:r>
              <a:rPr lang="en-US" altLang="zh-CN" dirty="0" smtClean="0"/>
              <a:t>Industrial revitalization plans to upgrade technology and improve international competition capacity</a:t>
            </a:r>
          </a:p>
          <a:p>
            <a:pPr marL="1200150" lvl="3" indent="-342900" fontAlgn="auto">
              <a:spcAft>
                <a:spcPts val="0"/>
              </a:spcAft>
              <a:buFont typeface="Arial" pitchFamily="34" charset="0"/>
              <a:buChar char="–"/>
              <a:defRPr/>
            </a:pPr>
            <a:r>
              <a:rPr lang="en-US" altLang="zh-CN" dirty="0" smtClean="0"/>
              <a:t>Improve innovation capacity</a:t>
            </a:r>
          </a:p>
          <a:p>
            <a:pPr marL="1200150" lvl="3" indent="-342900" fontAlgn="auto">
              <a:spcAft>
                <a:spcPts val="0"/>
              </a:spcAft>
              <a:buFont typeface="Arial" pitchFamily="34" charset="0"/>
              <a:buChar char="–"/>
              <a:defRPr/>
            </a:pPr>
            <a:r>
              <a:rPr lang="en-US" altLang="zh-CN" dirty="0" smtClean="0"/>
              <a:t>Promote social development: expand social security net, increase employment</a:t>
            </a:r>
          </a:p>
          <a:p>
            <a:pPr marL="742950" lvl="2" indent="-342900" fontAlgn="auto">
              <a:spcAft>
                <a:spcPts val="0"/>
              </a:spcAft>
              <a:buFont typeface="Arial" pitchFamily="34" charset="0"/>
              <a:buChar char="•"/>
              <a:defRPr/>
            </a:pPr>
            <a:r>
              <a:rPr lang="en-US" altLang="zh-CN" dirty="0" smtClean="0"/>
              <a:t>Seven aspects</a:t>
            </a:r>
          </a:p>
          <a:p>
            <a:pPr marL="1200150" lvl="3" indent="-342900" fontAlgn="auto">
              <a:spcAft>
                <a:spcPts val="0"/>
              </a:spcAft>
              <a:buFont typeface="Arial" pitchFamily="34" charset="0"/>
              <a:buChar char="–"/>
              <a:defRPr/>
            </a:pPr>
            <a:r>
              <a:rPr lang="en-US" altLang="zh-CN" dirty="0" smtClean="0"/>
              <a:t>Improve macro-control, expand domestic demand, promote agriculture development, change growth pattern, deepen openness reform, promote social development and improve government capacity</a:t>
            </a:r>
          </a:p>
          <a:p>
            <a:pPr marL="1200150" lvl="3" indent="-342900" fontAlgn="auto">
              <a:spcAft>
                <a:spcPts val="0"/>
              </a:spcAft>
              <a:buFont typeface="Arial" pitchFamily="34" charset="0"/>
              <a:buChar char="–"/>
              <a:defRPr/>
            </a:pPr>
            <a:endParaRPr lang="en-US" altLang="zh-CN"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TotalTime>
  <Words>2785</Words>
  <Application>Microsoft Office PowerPoint</Application>
  <PresentationFormat>全屏显示(4:3)</PresentationFormat>
  <Paragraphs>809</Paragraphs>
  <Slides>32</Slides>
  <Notes>0</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Office 主题</vt:lpstr>
      <vt:lpstr>China’s New Deal: How to Response to International Financial Crisis</vt:lpstr>
      <vt:lpstr>Can China Save the World?</vt:lpstr>
      <vt:lpstr>Growth rate of GDP and industrial value added over the same period last year (2008-2009)</vt:lpstr>
      <vt:lpstr>Macroeconomic Indicators in G20 Countries</vt:lpstr>
      <vt:lpstr>Questions to be Addressed</vt:lpstr>
      <vt:lpstr>Agenda</vt:lpstr>
      <vt:lpstr>Chinese Way to Response to International Financial Crisis </vt:lpstr>
      <vt:lpstr>Chinese Way to Response to International Financial Crisis </vt:lpstr>
      <vt:lpstr>Chinese Way to Response to International Financial Crisis </vt:lpstr>
      <vt:lpstr>Chinese Way to Response to International Financial Crisis </vt:lpstr>
      <vt:lpstr>Chinese Way to Response to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Post-evaluation of International Financial Crisis</vt:lpstr>
      <vt:lpstr>China’s Experiences of Cope with International Financial Crisis</vt:lpstr>
      <vt:lpstr>From Accelerating Development to Accelerating Transition</vt:lpstr>
      <vt:lpstr>4. From Accelerating Development to Accelerating Transition</vt:lpstr>
      <vt:lpstr>From Accelerating Development to Accelerating Transition</vt:lpstr>
      <vt:lpstr>From Accelerating Development to Accelerating Transition</vt:lpstr>
      <vt:lpstr>Conclusion</vt:lpstr>
      <vt:lpstr>Conclusion</vt:lpstr>
      <vt:lpstr>幻灯片 32</vt:lpstr>
    </vt:vector>
  </TitlesOfParts>
  <Company>TsinghuaUniversity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China: How to Deal with International Financial Crisis</dc:title>
  <dc:creator>WeiXing</dc:creator>
  <cp:lastModifiedBy>zoutao</cp:lastModifiedBy>
  <cp:revision>126</cp:revision>
  <dcterms:created xsi:type="dcterms:W3CDTF">2010-04-03T02:41:27Z</dcterms:created>
  <dcterms:modified xsi:type="dcterms:W3CDTF">2010-07-11T08:14:56Z</dcterms:modified>
</cp:coreProperties>
</file>