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7" r:id="rId2"/>
    <p:sldId id="308" r:id="rId3"/>
    <p:sldId id="322" r:id="rId4"/>
    <p:sldId id="321" r:id="rId5"/>
    <p:sldId id="309" r:id="rId6"/>
    <p:sldId id="310" r:id="rId7"/>
    <p:sldId id="311" r:id="rId8"/>
    <p:sldId id="269" r:id="rId9"/>
    <p:sldId id="275" r:id="rId10"/>
    <p:sldId id="276" r:id="rId11"/>
    <p:sldId id="265" r:id="rId12"/>
    <p:sldId id="287" r:id="rId13"/>
    <p:sldId id="288" r:id="rId14"/>
    <p:sldId id="291" r:id="rId15"/>
    <p:sldId id="293" r:id="rId16"/>
    <p:sldId id="314" r:id="rId17"/>
    <p:sldId id="316" r:id="rId18"/>
    <p:sldId id="318" r:id="rId19"/>
    <p:sldId id="319" r:id="rId20"/>
    <p:sldId id="320" r:id="rId21"/>
    <p:sldId id="323" r:id="rId22"/>
  </p:sldIdLst>
  <p:sldSz cx="9144000" cy="6858000" type="screen4x3"/>
  <p:notesSz cx="6877050" cy="96535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2" y="-8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6CA7E-4382-4E95-8359-D1B09106BAFD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6940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6940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02CEE-6431-40DB-BCE9-F04DA9C2BA8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3D7FBE63-02F1-4DD4-A11B-BDEEDA79C5F9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DFC70F8E-18B0-44C0-AFD7-BB7234CE086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70F8E-18B0-44C0-AFD7-BB7234CE086E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2D9E5-AA77-415E-8F60-60BF04126985}" type="datetimeFigureOut">
              <a:rPr lang="en-US" smtClean="0"/>
              <a:pPr/>
              <a:t>7/12/2010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74034-63E7-4566-AED8-C5E1AA014FC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ox.ac.u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Global financial crisis and emerging economies: impact and responses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3600" dirty="0" err="1" smtClean="0"/>
              <a:t>Valpy</a:t>
            </a:r>
            <a:r>
              <a:rPr lang="en-GB" sz="3600" dirty="0" smtClean="0"/>
              <a:t> FitzGerald</a:t>
            </a:r>
            <a:endParaRPr lang="en-GB" sz="3600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Global Economic Recovery:</a:t>
            </a:r>
          </a:p>
          <a:p>
            <a:r>
              <a:rPr lang="en-GB" b="1" dirty="0" smtClean="0"/>
              <a:t>The Role of China and Other Emerging Economies</a:t>
            </a:r>
          </a:p>
          <a:p>
            <a:r>
              <a:rPr lang="en-GB" dirty="0" smtClean="0"/>
              <a:t>Chinese Economic Association (Europe/UK) &amp; University of Oxford</a:t>
            </a:r>
          </a:p>
          <a:p>
            <a:r>
              <a:rPr lang="en-GB" dirty="0" smtClean="0"/>
              <a:t>Oxford, 12-13 July 2010</a:t>
            </a:r>
          </a:p>
          <a:p>
            <a:endParaRPr lang="en-GB" dirty="0"/>
          </a:p>
        </p:txBody>
      </p:sp>
      <p:pic>
        <p:nvPicPr>
          <p:cNvPr id="1028" name="Picture 4" descr="University of Oxfor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60648"/>
            <a:ext cx="3571900" cy="11152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new </a:t>
            </a:r>
            <a:r>
              <a:rPr lang="en-GB" dirty="0" smtClean="0"/>
              <a:t>post-1990s defensive </a:t>
            </a:r>
            <a:r>
              <a:rPr lang="en-GB" dirty="0" smtClean="0"/>
              <a:t>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“Indirect</a:t>
            </a:r>
            <a:r>
              <a:rPr lang="en-GB" dirty="0" smtClean="0"/>
              <a:t>” capital </a:t>
            </a:r>
            <a:r>
              <a:rPr lang="en-GB" dirty="0" smtClean="0"/>
              <a:t>account controls </a:t>
            </a:r>
            <a:r>
              <a:rPr lang="en-GB" dirty="0" smtClean="0"/>
              <a:t>through stricter bank regulation to prevent currency mismatch (“baht assets and dollar liabilities”)</a:t>
            </a:r>
          </a:p>
          <a:p>
            <a:r>
              <a:rPr lang="en-GB" dirty="0" smtClean="0"/>
              <a:t>Shift away from portfolio flows towards FDI (lengthens tenor and shares risk)</a:t>
            </a:r>
          </a:p>
          <a:p>
            <a:r>
              <a:rPr lang="en-GB" dirty="0" smtClean="0"/>
              <a:t>Accumulation of reserves to act as counter-cyclical buffer via sterilization (in both directions)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Successful counter-cyclical crisis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Exchange </a:t>
            </a:r>
            <a:r>
              <a:rPr lang="en-GB" sz="3600" dirty="0" smtClean="0"/>
              <a:t>rates </a:t>
            </a:r>
            <a:r>
              <a:rPr lang="en-GB" sz="3600" dirty="0" smtClean="0"/>
              <a:t>float to accommodate </a:t>
            </a:r>
            <a:r>
              <a:rPr lang="en-GB" sz="3600" dirty="0" smtClean="0"/>
              <a:t>shock, then return to target</a:t>
            </a:r>
          </a:p>
          <a:p>
            <a:r>
              <a:rPr lang="en-GB" sz="3600" dirty="0" smtClean="0"/>
              <a:t>Low interest </a:t>
            </a:r>
            <a:r>
              <a:rPr lang="en-GB" sz="3600" dirty="0" smtClean="0"/>
              <a:t>rates </a:t>
            </a:r>
            <a:r>
              <a:rPr lang="en-GB" sz="3600" dirty="0" smtClean="0"/>
              <a:t>stimulate </a:t>
            </a:r>
            <a:r>
              <a:rPr lang="en-GB" sz="3600" dirty="0" smtClean="0"/>
              <a:t>domestic output and employment</a:t>
            </a:r>
          </a:p>
          <a:p>
            <a:r>
              <a:rPr lang="en-GB" sz="3600" dirty="0" smtClean="0"/>
              <a:t>Reserves </a:t>
            </a:r>
            <a:r>
              <a:rPr lang="en-GB" sz="3600" dirty="0" smtClean="0"/>
              <a:t>used to balance </a:t>
            </a:r>
            <a:r>
              <a:rPr lang="en-GB" sz="3600" dirty="0" err="1" smtClean="0"/>
              <a:t>forex</a:t>
            </a:r>
            <a:r>
              <a:rPr lang="en-GB" sz="3600" dirty="0" smtClean="0"/>
              <a:t> market and </a:t>
            </a:r>
            <a:r>
              <a:rPr lang="en-GB" sz="3600" dirty="0" smtClean="0"/>
              <a:t>avoid </a:t>
            </a:r>
            <a:r>
              <a:rPr lang="en-GB" sz="3600" dirty="0" smtClean="0"/>
              <a:t>self-fulfilling exchange rate </a:t>
            </a:r>
            <a:r>
              <a:rPr lang="en-GB" sz="3600" dirty="0" smtClean="0"/>
              <a:t>attacks</a:t>
            </a:r>
            <a:endParaRPr lang="en-GB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Interest spread (risk aversion</a:t>
            </a:r>
            <a:r>
              <a:rPr lang="en-GB" i="1" dirty="0" smtClean="0"/>
              <a:t>) </a:t>
            </a:r>
            <a:r>
              <a:rPr lang="en-GB" dirty="0" smtClean="0"/>
              <a:t>spike for emerging markets huge over two years</a:t>
            </a:r>
            <a:endParaRPr lang="en-GB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408313"/>
            <a:ext cx="6602506" cy="54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Autofit/>
          </a:bodyPr>
          <a:lstStyle/>
          <a:p>
            <a:r>
              <a:rPr lang="en-GB" sz="4800" dirty="0" smtClean="0"/>
              <a:t>In contrast to the 1990s, interest </a:t>
            </a:r>
            <a:r>
              <a:rPr lang="en-GB" sz="4800" dirty="0" smtClean="0"/>
              <a:t>rates were kept </a:t>
            </a:r>
            <a:r>
              <a:rPr lang="en-GB" sz="4800" i="1" dirty="0" smtClean="0"/>
              <a:t>down</a:t>
            </a:r>
            <a:endParaRPr lang="en-GB" sz="4800" i="1" dirty="0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419120"/>
            <a:ext cx="5143536" cy="5168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500811"/>
            <a:ext cx="3071825" cy="35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Temporary fiscal deficits sustained domestic </a:t>
            </a:r>
            <a:r>
              <a:rPr lang="en-GB" dirty="0" smtClean="0"/>
              <a:t>demand, </a:t>
            </a:r>
            <a:r>
              <a:rPr lang="en-GB" dirty="0" smtClean="0"/>
              <a:t>and debt contained</a:t>
            </a:r>
            <a:endParaRPr lang="en-GB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084" y="2214555"/>
            <a:ext cx="8102130" cy="44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And private credit levels maintained and then increased</a:t>
            </a:r>
            <a:endParaRPr lang="en-GB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14489"/>
            <a:ext cx="8429684" cy="4833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en-GB" dirty="0" smtClean="0"/>
              <a:t>But </a:t>
            </a:r>
            <a:r>
              <a:rPr lang="en-GB" dirty="0" smtClean="0"/>
              <a:t>recovery will be slow, global </a:t>
            </a:r>
            <a:r>
              <a:rPr lang="en-GB" dirty="0" smtClean="0"/>
              <a:t>imbalances remain </a:t>
            </a:r>
            <a:r>
              <a:rPr lang="en-GB" dirty="0" smtClean="0"/>
              <a:t>large</a:t>
            </a:r>
            <a:endParaRPr lang="en-GB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89" y="1772816"/>
            <a:ext cx="7323980" cy="503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423682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Autofit/>
          </a:bodyPr>
          <a:lstStyle/>
          <a:p>
            <a:r>
              <a:rPr lang="en-GB" sz="3200" dirty="0" smtClean="0"/>
              <a:t>China and other large developing countries have become the “locomotives” of global growth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281354"/>
            <a:ext cx="5572164" cy="517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Global financial reform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No appetite in G20 (or G3 or G1) for fundamental reform or new institutions, especially now ‘worst is over’ </a:t>
            </a:r>
          </a:p>
          <a:p>
            <a:r>
              <a:rPr lang="en-GB" dirty="0" smtClean="0"/>
              <a:t>Most to be expected: re-segmentation of markets, closer prudential bank regulation, control of OFCs and bailout fund levy</a:t>
            </a:r>
          </a:p>
          <a:p>
            <a:r>
              <a:rPr lang="en-GB" dirty="0" smtClean="0"/>
              <a:t>Issue is rather how to get rest of G20 included in new coordination systems; and create a permanent and recognized policy space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 these initiatives have to offer to developing countries?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Designed to ensure US/EU capital market stability; will not even ensure $/€ stability</a:t>
            </a:r>
          </a:p>
          <a:p>
            <a:r>
              <a:rPr lang="en-GB" dirty="0" smtClean="0"/>
              <a:t>Do not address the depth of market access for developing country sovereign or corporate bonds (main financial shock transmission)</a:t>
            </a:r>
          </a:p>
          <a:p>
            <a:r>
              <a:rPr lang="en-GB" dirty="0" smtClean="0"/>
              <a:t>Would not support developing country banks (explicitly) or even subsidiaries of G3 banks in developing regions (implicitly)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3116"/>
            <a:ext cx="9004328" cy="4714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en-GB" sz="4000" dirty="0" smtClean="0"/>
              <a:t>Despite massive trade shock from G3 downturn, developing economies declined less and recovered better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about regional arrangements?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Asia has independent policy stance and largest reserves; but also leadership rivalry</a:t>
            </a:r>
          </a:p>
          <a:p>
            <a:r>
              <a:rPr lang="en-GB" dirty="0" smtClean="0"/>
              <a:t>Latin America has reserves but highly dependent on the US; and politically divided (ALBA </a:t>
            </a:r>
            <a:r>
              <a:rPr lang="en-GB" dirty="0" err="1" smtClean="0"/>
              <a:t>vs</a:t>
            </a:r>
            <a:r>
              <a:rPr lang="en-GB" dirty="0" smtClean="0"/>
              <a:t> rest)</a:t>
            </a:r>
          </a:p>
          <a:p>
            <a:r>
              <a:rPr lang="en-GB" dirty="0" smtClean="0"/>
              <a:t>Africa financially underdeveloped and aid dependent; and very . </a:t>
            </a:r>
          </a:p>
          <a:p>
            <a:r>
              <a:rPr lang="en-GB" dirty="0" smtClean="0"/>
              <a:t>Only Eastern Europe can count on effective support from EU (to protect own banks)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Absent the restoration of the IMF to its original mandate:</a:t>
            </a:r>
          </a:p>
          <a:p>
            <a:pPr lvl="1"/>
            <a:r>
              <a:rPr lang="en-GB" dirty="0" smtClean="0"/>
              <a:t>Adequate resources (SDRs not reserve pooling)</a:t>
            </a:r>
          </a:p>
          <a:p>
            <a:pPr lvl="1"/>
            <a:r>
              <a:rPr lang="en-GB" dirty="0" smtClean="0"/>
              <a:t>Automatic liquidity provision (at penal rates)</a:t>
            </a:r>
          </a:p>
          <a:p>
            <a:pPr lvl="1"/>
            <a:r>
              <a:rPr lang="en-GB" dirty="0" smtClean="0"/>
              <a:t>Voting by GDP shares (emerging 52%, US 21%)</a:t>
            </a:r>
          </a:p>
          <a:p>
            <a:r>
              <a:rPr lang="en-GB" dirty="0" smtClean="0"/>
              <a:t>Plus stronger regulatory powers for the BIS</a:t>
            </a:r>
          </a:p>
          <a:p>
            <a:r>
              <a:rPr lang="en-GB" dirty="0" smtClean="0"/>
              <a:t>The new model of national self-insurance (“capital protectionism”) is best option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43998" cy="1428760"/>
          </a:xfrm>
        </p:spPr>
        <p:txBody>
          <a:bodyPr>
            <a:noAutofit/>
          </a:bodyPr>
          <a:lstStyle/>
          <a:p>
            <a:r>
              <a:rPr lang="en-GB" sz="3600" dirty="0" smtClean="0"/>
              <a:t>Unemployment rose in advanced economies, but not in emerging economies</a:t>
            </a:r>
            <a:endParaRPr lang="en-GB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6215106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6072206"/>
            <a:ext cx="644634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Crisis and response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Crisis was an asset bubble collapse in US &amp; EU, enabled and promoted by market and policy failures: with implications for global regulation</a:t>
            </a:r>
          </a:p>
          <a:p>
            <a:r>
              <a:rPr lang="en-GB" dirty="0" smtClean="0"/>
              <a:t>Transmission to developing countries was mainly financial; though some trade consequences of G3 slowdown, no protectionist pressure</a:t>
            </a:r>
          </a:p>
          <a:p>
            <a:r>
              <a:rPr lang="en-GB" dirty="0" smtClean="0"/>
              <a:t>Country policy response (especially among MICs) revealed new policy capacity, though based on self-insurance (reserves) and not coordinated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en-GB" dirty="0" smtClean="0"/>
              <a:t>Emerging economies adopted a far more autonomous policy stance than in past crises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r>
              <a:rPr lang="en-GB" sz="3600" dirty="0" smtClean="0"/>
              <a:t>Reserve accumulation as (expensive) self-insurance after lessons of 1990s</a:t>
            </a:r>
          </a:p>
          <a:p>
            <a:r>
              <a:rPr lang="en-GB" sz="3600" dirty="0" smtClean="0"/>
              <a:t>Countercyclical macro-policies (fiscal, monetary and </a:t>
            </a:r>
            <a:r>
              <a:rPr lang="en-GB" sz="3600" dirty="0" err="1" smtClean="0"/>
              <a:t>exrate</a:t>
            </a:r>
            <a:r>
              <a:rPr lang="en-GB" sz="3600" dirty="0" smtClean="0"/>
              <a:t>) stabilise output</a:t>
            </a:r>
          </a:p>
          <a:p>
            <a:r>
              <a:rPr lang="en-GB" sz="3600" dirty="0" smtClean="0"/>
              <a:t>More extensive safety nets (universal rather than </a:t>
            </a:r>
            <a:r>
              <a:rPr lang="en-GB" sz="3600" dirty="0" err="1" smtClean="0"/>
              <a:t>targetted</a:t>
            </a:r>
            <a:r>
              <a:rPr lang="en-GB" sz="3600" dirty="0" smtClean="0"/>
              <a:t>) sustain demand 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Massive reserve accumulation before the crisis acted as buffer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897053"/>
            <a:ext cx="6357982" cy="481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Real devaluations to accommodate shock were quickly rebalanced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001835"/>
            <a:ext cx="6000792" cy="450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integration to global markets was supposed to offer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Integration of capital markets would pool risk and provide countercyclical access to those with “sound fundamentals” (it hasn’t)</a:t>
            </a:r>
          </a:p>
          <a:p>
            <a:r>
              <a:rPr lang="en-GB" dirty="0" smtClean="0"/>
              <a:t>Integration to world trading rules (WTO) would provide protection against protection in hard times (it has)</a:t>
            </a:r>
          </a:p>
          <a:p>
            <a:r>
              <a:rPr lang="en-GB" dirty="0" smtClean="0"/>
              <a:t>IFIs would act as lender of last resort for external trade/capital shocks (they haven’t)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Experience of the 1990s crises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Exchange rate </a:t>
            </a:r>
            <a:r>
              <a:rPr lang="en-GB" dirty="0" err="1" smtClean="0"/>
              <a:t>targetting</a:t>
            </a:r>
            <a:r>
              <a:rPr lang="en-GB" dirty="0" smtClean="0"/>
              <a:t> and volatile private capital flows led to loss of monetary policy control and asset bubbles</a:t>
            </a:r>
          </a:p>
          <a:p>
            <a:r>
              <a:rPr lang="en-GB" dirty="0" smtClean="0"/>
              <a:t>Major devaluations and high interest rates following shocks worsened crisis with </a:t>
            </a:r>
            <a:r>
              <a:rPr lang="en-GB" dirty="0" err="1" smtClean="0"/>
              <a:t>procyclical</a:t>
            </a:r>
            <a:r>
              <a:rPr lang="en-GB" dirty="0" smtClean="0"/>
              <a:t> effects</a:t>
            </a:r>
          </a:p>
          <a:p>
            <a:r>
              <a:rPr lang="en-GB" dirty="0" smtClean="0"/>
              <a:t>Followed by debate on how to separate domestic and global capital markets: capital controls or sterilization?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5412</TotalTime>
  <Words>739</Words>
  <Application>Microsoft Office PowerPoint</Application>
  <PresentationFormat>On-screen Show (4:3)</PresentationFormat>
  <Paragraphs>60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Global financial crisis and emerging economies: impact and responses Valpy FitzGerald</vt:lpstr>
      <vt:lpstr>Despite massive trade shock from G3 downturn, developing economies declined less and recovered better</vt:lpstr>
      <vt:lpstr>Unemployment rose in advanced economies, but not in emerging economies</vt:lpstr>
      <vt:lpstr>Crisis and response </vt:lpstr>
      <vt:lpstr>Emerging economies adopted a far more autonomous policy stance than in past crises</vt:lpstr>
      <vt:lpstr>Massive reserve accumulation before the crisis acted as buffer</vt:lpstr>
      <vt:lpstr>Real devaluations to accommodate shock were quickly rebalanced</vt:lpstr>
      <vt:lpstr>What integration to global markets was supposed to offer</vt:lpstr>
      <vt:lpstr>Experience of the 1990s crises</vt:lpstr>
      <vt:lpstr>The new post-1990s defensive model</vt:lpstr>
      <vt:lpstr>Successful counter-cyclical crisis management</vt:lpstr>
      <vt:lpstr>Interest spread (risk aversion) spike for emerging markets huge over two years</vt:lpstr>
      <vt:lpstr>In contrast to the 1990s, interest rates were kept down</vt:lpstr>
      <vt:lpstr>Temporary fiscal deficits sustained domestic demand, and debt contained</vt:lpstr>
      <vt:lpstr>And private credit levels maintained and then increased</vt:lpstr>
      <vt:lpstr>But recovery will be slow, global imbalances remain large</vt:lpstr>
      <vt:lpstr>China and other large developing countries have become the “locomotives” of global growth</vt:lpstr>
      <vt:lpstr>Global financial reform</vt:lpstr>
      <vt:lpstr>What do these initiatives have to offer to developing countries?</vt:lpstr>
      <vt:lpstr>What about regional arrangements?</vt:lpstr>
      <vt:lpstr>In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FINANCIAL CRISIS AND DEVELOPING COUNTRIES Lecture 3:  Heterodox Responses  Valpy FitzGerald</dc:title>
  <dc:creator>qeh</dc:creator>
  <cp:lastModifiedBy>qeh</cp:lastModifiedBy>
  <cp:revision>82</cp:revision>
  <dcterms:created xsi:type="dcterms:W3CDTF">2010-05-22T18:54:42Z</dcterms:created>
  <dcterms:modified xsi:type="dcterms:W3CDTF">2010-07-12T07:31:32Z</dcterms:modified>
</cp:coreProperties>
</file>